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embeddedFontLst>
    <p:embeddedFont>
      <p:font typeface="Short Stack" charset="0"/>
      <p:regular r:id="rId20"/>
    </p:embeddedFont>
    <p:embeddedFont>
      <p:font typeface="1훈떡볶이 R" pitchFamily="18" charset="-127"/>
      <p:regular r:id="rId21"/>
    </p:embeddedFont>
    <p:embeddedFont>
      <p:font typeface="Jua" pitchFamily="2" charset="-127"/>
      <p:regular r:id="rId22"/>
    </p:embeddedFont>
    <p:embeddedFont>
      <p:font typeface="맑은 고딕" pitchFamily="50" charset="-127"/>
      <p:regular r:id="rId23"/>
      <p:bold r:id="rId24"/>
    </p:embeddedFont>
    <p:embeddedFont>
      <p:font typeface="Acme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17" d="100"/>
          <a:sy n="117" d="100"/>
        </p:scale>
        <p:origin x="-318" y="1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8170451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ko-KR"/>
              <a:t>(발표 준비 시 띄워 둘 분위기 환기용 이미지)</a:t>
            </a: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0e2700d0a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80e2700d0a_1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(애니메이션이 포함된 페이지입니다. 슬라이드 쇼 보기로 봐주세요.)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먼저 첫 주차에는 기획 및 개발 환경 구성과 기술 스택을 학습하는 기간을 가졌습니다. 기획 단계에서는 다음과 같이 데이터베이스를 구성하고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(클릭)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SNS 서비스를 어떻게 구현하고 어떤 페이지들이 필요한지 세세하게 기획하여 이렇게 와이어프레임을 꼼꼼히 작성해봤습니다.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(클릭)</a:t>
            </a:r>
            <a:endParaRPr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80e2700d0a_1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0e2700d0a_1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g80e2700d0a_1_2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dirty="0"/>
              <a:t>(애니메이션이 포함된 페이지입니다. 슬라이드 쇼 보기로 봐주세요.)</a:t>
            </a:r>
            <a:endParaRPr dirty="0"/>
          </a:p>
          <a:p>
            <a:pPr marL="0" lvl="0" indent="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dirty="0"/>
              <a:t>2주차에는 기본 기능 개발단계로 로그인 회원가입 </a:t>
            </a:r>
            <a:r>
              <a:rPr lang="ko-KR" dirty="0" err="1" smtClean="0"/>
              <a:t>메인</a:t>
            </a:r>
            <a:r>
              <a:rPr lang="ko-KR" altLang="en-US" dirty="0" err="1" smtClean="0"/>
              <a:t>피드</a:t>
            </a:r>
            <a:r>
              <a:rPr lang="ko-KR" dirty="0" err="1" smtClean="0"/>
              <a:t>를</a:t>
            </a:r>
            <a:r>
              <a:rPr lang="ko-KR" dirty="0" smtClean="0"/>
              <a:t> </a:t>
            </a:r>
            <a:r>
              <a:rPr lang="ko-KR" dirty="0"/>
              <a:t>개발했습니다. 처음 해보는 </a:t>
            </a:r>
            <a:r>
              <a:rPr lang="ko-KR" dirty="0" err="1"/>
              <a:t>반응형</a:t>
            </a:r>
            <a:r>
              <a:rPr lang="ko-KR" dirty="0"/>
              <a:t> 웹 서비스 개발이라 어려움도 많이 겪었지만 보시는 것과 같이 </a:t>
            </a:r>
            <a:r>
              <a:rPr lang="ko-KR" dirty="0" err="1"/>
              <a:t>모바일</a:t>
            </a:r>
            <a:r>
              <a:rPr lang="ko-KR" dirty="0"/>
              <a:t> 버전과</a:t>
            </a:r>
            <a:endParaRPr dirty="0"/>
          </a:p>
          <a:p>
            <a:pPr marL="0" lvl="0" indent="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dirty="0"/>
              <a:t>(클릭)</a:t>
            </a:r>
            <a:endParaRPr dirty="0"/>
          </a:p>
          <a:p>
            <a:pPr marL="0" lvl="0" indent="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dirty="0" err="1"/>
              <a:t>웹페이지</a:t>
            </a:r>
            <a:r>
              <a:rPr lang="ko-KR" dirty="0"/>
              <a:t> </a:t>
            </a:r>
            <a:r>
              <a:rPr lang="ko-KR" dirty="0" smtClean="0"/>
              <a:t>버전을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무한 스크롤을 활용하여</a:t>
            </a:r>
            <a:r>
              <a:rPr lang="ko-KR" dirty="0" smtClean="0"/>
              <a:t> </a:t>
            </a:r>
            <a:r>
              <a:rPr lang="ko-KR" dirty="0"/>
              <a:t>모두 구현해 봤습니다.</a:t>
            </a:r>
            <a:endParaRPr dirty="0"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8" name="Google Shape;228;g80e2700d0a_1_2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0e2700d0a_1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g80e2700d0a_1_3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dirty="0"/>
              <a:t>(애니메이션이 포함된 페이지입니다. 슬라이드 쇼 보기로 봐주세요.)</a:t>
            </a:r>
            <a:endParaRPr dirty="0"/>
          </a:p>
          <a:p>
            <a:pPr marL="0" lvl="0" indent="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dirty="0"/>
              <a:t>3주차에는 추가기능 개발 단계로 게시물 </a:t>
            </a:r>
            <a:r>
              <a:rPr lang="ko-KR" dirty="0" err="1"/>
              <a:t>펫</a:t>
            </a:r>
            <a:r>
              <a:rPr lang="ko-KR" dirty="0"/>
              <a:t> 사용자 해시태그 검색 기능을 구현했습니다. 보고 계시는 페이지는 게시물을 클릭하면 볼 수 있는 상세페이지입니다</a:t>
            </a:r>
            <a:r>
              <a:rPr lang="ko-KR" dirty="0" smtClean="0"/>
              <a:t>.</a:t>
            </a:r>
            <a:endParaRPr lang="en-US" altLang="ko-KR" dirty="0" smtClean="0"/>
          </a:p>
          <a:p>
            <a:pPr marL="0" lvl="0" indent="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 smtClean="0"/>
              <a:t>게시물의 제목 내용 이미지를 추가하고 좋아요 </a:t>
            </a:r>
            <a:r>
              <a:rPr lang="ko-KR" altLang="en-US" dirty="0" err="1" smtClean="0"/>
              <a:t>댓글</a:t>
            </a:r>
            <a:r>
              <a:rPr lang="ko-KR" altLang="en-US" dirty="0" smtClean="0"/>
              <a:t> 해시태그 등을 달 수 있습니다</a:t>
            </a:r>
            <a:r>
              <a:rPr lang="en-US" altLang="ko-KR" dirty="0" smtClean="0"/>
              <a:t>.</a:t>
            </a:r>
            <a:endParaRPr dirty="0"/>
          </a:p>
          <a:p>
            <a:pPr marL="0" lvl="0" indent="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dirty="0"/>
              <a:t>(클릭)</a:t>
            </a:r>
            <a:endParaRPr dirty="0"/>
          </a:p>
          <a:p>
            <a:pPr marL="0" lvl="0" indent="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dirty="0"/>
              <a:t>사용자 페이지를 보면 사용자 프로필과 게시물, </a:t>
            </a:r>
            <a:r>
              <a:rPr lang="ko-KR" dirty="0" err="1"/>
              <a:t>팔로워</a:t>
            </a:r>
            <a:r>
              <a:rPr lang="ko-KR" dirty="0"/>
              <a:t>, </a:t>
            </a:r>
            <a:r>
              <a:rPr lang="ko-KR" dirty="0" err="1"/>
              <a:t>팔로잉</a:t>
            </a:r>
            <a:r>
              <a:rPr lang="ko-KR" dirty="0"/>
              <a:t> 수 자기소개 그리고 자신에 </a:t>
            </a:r>
            <a:r>
              <a:rPr lang="ko-KR" dirty="0" err="1"/>
              <a:t>펫</a:t>
            </a:r>
            <a:r>
              <a:rPr lang="ko-KR" dirty="0"/>
              <a:t> 들과 하단으로 내리면 자신이 올린 게시물까지 모두 볼 수 있습니다.</a:t>
            </a:r>
            <a:endParaRPr dirty="0"/>
          </a:p>
          <a:p>
            <a:pPr marL="0" lvl="0" indent="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dirty="0"/>
              <a:t>(클릭)</a:t>
            </a:r>
            <a:endParaRPr dirty="0"/>
          </a:p>
          <a:p>
            <a:pPr marL="0" lvl="0" indent="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dirty="0"/>
              <a:t>또 내가 원하는 게시물만 보거나 친구도 찾아야 </a:t>
            </a:r>
            <a:r>
              <a:rPr lang="ko-KR" dirty="0" err="1"/>
              <a:t>겠죠</a:t>
            </a:r>
            <a:r>
              <a:rPr lang="ko-KR" dirty="0"/>
              <a:t>?? </a:t>
            </a:r>
            <a:r>
              <a:rPr lang="ko-KR" dirty="0" err="1" smtClean="0"/>
              <a:t>검색창에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고양이를</a:t>
            </a:r>
            <a:r>
              <a:rPr lang="ko-KR" dirty="0" smtClean="0"/>
              <a:t> </a:t>
            </a:r>
            <a:r>
              <a:rPr lang="ko-KR" dirty="0"/>
              <a:t>검색하면 </a:t>
            </a:r>
            <a:r>
              <a:rPr lang="ko-KR" altLang="en-US" dirty="0" smtClean="0"/>
              <a:t>고양이</a:t>
            </a:r>
            <a:r>
              <a:rPr lang="ko-KR" dirty="0" smtClean="0"/>
              <a:t> </a:t>
            </a:r>
            <a:r>
              <a:rPr lang="ko-KR" dirty="0"/>
              <a:t>닉네임을 가진 사용자와</a:t>
            </a:r>
            <a:endParaRPr dirty="0"/>
          </a:p>
          <a:p>
            <a:pPr marL="0" lvl="0" indent="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dirty="0"/>
              <a:t>(클릭)</a:t>
            </a:r>
            <a:endParaRPr dirty="0"/>
          </a:p>
          <a:p>
            <a:pPr marL="0" lvl="0" indent="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 smtClean="0"/>
              <a:t>고양이 </a:t>
            </a:r>
            <a:r>
              <a:rPr lang="ko-KR" dirty="0" smtClean="0"/>
              <a:t>해시태그</a:t>
            </a:r>
            <a:r>
              <a:rPr lang="ko-KR" altLang="en-US" dirty="0" smtClean="0"/>
              <a:t>가 달린 게시물을</a:t>
            </a:r>
            <a:r>
              <a:rPr lang="ko-KR" dirty="0" smtClean="0"/>
              <a:t> </a:t>
            </a:r>
            <a:r>
              <a:rPr lang="ko-KR" dirty="0"/>
              <a:t>검색할 수 있습니다</a:t>
            </a:r>
            <a:r>
              <a:rPr lang="ko-KR" dirty="0" smtClean="0"/>
              <a:t>.</a:t>
            </a:r>
            <a:endParaRPr dirty="0"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9" name="Google Shape;259;g80e2700d0a_1_3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0e2700d0a_1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g80e2700d0a_1_4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(애니메이션이 포함된 페이지입니다. 슬라이드 쇼 보기로 봐주세요.)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4주차에는 세부기능 개발 단계로 댓글 팔로워 팔로잉 관리 파일업로드 반응형 등을 구현했습니다. 이렇게 게시물에 댓글을 달고 발바닥을 누르면 댓글이 게시 되고 하트를 누르면 좋아요 기능도 구현했습니다.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(클릭)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관심 있는 친구에게 가서 팔로우하기 하면 팔로잉 목록에 추가되고 나를 팔로우하는 팔로워와 내가 팔로잉 하고 있는 사람들을 이렇게 볼 수 있습니다.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(클릭)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이건 반응형 구현을 보여주는 이미지입니다. 웹페이지 우측에 팔로우만 보기 게시무 업로드 등이 다른 기기로 보면 우측 이미지처럼 하단에 네비게이션 바 형태로 내려와 있는 것을 볼 수 있습니다.</a:t>
            </a:r>
            <a:endParaRPr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80e2700d0a_1_4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80e2700d0a_1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g80e2700d0a_1_4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마지막 주차에는 AWS 배포 및 QA를 진행 했습니다. 배포하는 과정에서 익숙하지 않은 AWS 사용도 쉽지 않았고 파일 업로드 경로 설정이나 SNS 로그인 URL 설정 등 로컬에서 구현 했던 것들을 다 다시 해야 해서 쉽지 않았습니다. QA 단계에서는 이 버그 잡으면 다른 버그가 튀어나오고 디자인 조금 고치고 디테일 잡다가 다른 부분이 망가지기도 하고 쉽지 않은 과정 이었습니다.</a:t>
            </a:r>
            <a:endParaRPr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80e2700d0a_1_4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e681f18b7_2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g7e681f18b7_2_1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저희 Petple는 현재까지 개발한 기능 외에도 펫 작명 서비스, 예방접종 일정 안내 서비스, 펫 소개팅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(클릭)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펫 다이어리, 맵 API를 이용한 산책 경로 제공, 장례 서비스 등을 개발하여 더 발전 할 수 있다고 생각합니다.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애완동물이 태어나서 이름을 짓고 일생을 살아가고 그리고 떠나는 길까지 전반적인 모든 과정을 함께 하는 것이 저희 Petple의 목표입니다.</a:t>
            </a:r>
            <a:endParaRPr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7e681f18b7_2_1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7e681f18b7_2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g7e681f18b7_2_1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저희 Pelple는 처음에 말씀 드린 것과 같이 여기 보이는 다른 SNS 서비스들과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(클릭)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어께를 나란히 하여 ‘내 애완동물이 이렇게 귀엽고 사랑스럽다’ 하면 생각나는 SNS, 애완동물 하면 떠오르는 서비스가 되겠습니다.</a:t>
            </a:r>
            <a:endParaRPr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7e681f18b7_2_1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7e681f18b7_8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감사합니다.</a:t>
            </a:r>
            <a:endParaRPr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g7e681f18b7_8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안녕하십니까. 반려동물 SNS 서비스를 개발한 서울 2팀 팀장 남동해입니다.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rPr lang="ko-KR"/>
              <a:t>저희는 6주간 개발을 진행했고 팀원은 저를 포함 박민식, 서현욱, 서유리, 이설유, 이렇게 5명이 개발을 진행했습니다.</a:t>
            </a:r>
            <a:endParaRPr/>
          </a:p>
        </p:txBody>
      </p:sp>
      <p:sp>
        <p:nvSpPr>
          <p:cNvPr id="91" name="Google Shape;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58595B"/>
                </a:solidFill>
              </a:rPr>
              <a:t>저희는 왜 프로젝트 주제를 반려동물로 잡았을까요?</a:t>
            </a:r>
            <a:endParaRPr>
              <a:solidFill>
                <a:srgbClr val="58595B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800"/>
              </a:spcBef>
              <a:spcAft>
                <a:spcPts val="1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58595B"/>
                </a:solidFill>
              </a:rPr>
              <a:t>여기 반려동물 양육 여부 통계를 살펴보면 한 번도 애완동물을 길러 본적이 없는 인원 보다는 과거에 길렀거나 현재 기르고 있는 인원이 56.5%로 더 많았습니다. 또 시장 규모도 2012년에 비해 2020년 현재 5배 이상 증가한 모습을 볼 수 있습니다. 이렇게 많은 사람들이 반려동물에 관심을 가지고 있습니다.</a:t>
            </a:r>
            <a:endParaRPr>
              <a:solidFill>
                <a:srgbClr val="58595B"/>
              </a:solidFill>
            </a:endParaRPr>
          </a:p>
        </p:txBody>
      </p:sp>
      <p:sp>
        <p:nvSpPr>
          <p:cNvPr id="100" name="Google Shape;100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e723cd5b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7e723cd5bd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000000"/>
                </a:solidFill>
              </a:rPr>
              <a:t>그 뿐만 아니라 과거에 많은 사람들이 애완동물 하면 강아지 고양이 정도만 생각했다면 지금은 열대어, 앵무새, 거북이와 같은 종종 키우던 애완동물 외에도 고슴도치, 거미, 렛서팬더, 우파루파, 각종 파충류 등 잘 알려지지 않은 특이한 애완동물도 많이 기르고 있는 추세입니다. 더 다양한 반려동물에 관심을 가지게 되었죠.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09" name="Google Shape;109;g7e723cd5bd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0e2700d0a_1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g80e2700d0a_1_5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(애니메이션이 포함된 페이지입니다. 슬라이드 쇼 보기로 실행해주세요.)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(클릭)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여러분은 커뮤니티나 SNS에서 이런 글을 보신 적이 있으실 겁니다. 싸이월드 내가 이렇게 감수성이 많다. 페이스북 내가 이렇게 잘 살고 있다. 인스타 내가 이렇게 잘먹고 있다. 트위터 내가 이렇게 이상하다.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(클릭)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그렇다면 내 반려동물이 이렇게 귀엽다. 하면 떠오르는 SNS 서비스가 있으신가요? 딱히 없죠?</a:t>
            </a:r>
            <a:endParaRPr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g80e2700d0a_1_5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그 때 사용 할 수 있는 SNS 서비스가 저희 PetPle라고 생각합니다. PetPle 뜻은 딱 봐도 유추 가능하시죠. Pet와 People 펫과 사람이 함께 한다는 의미입니다. 그럼 저희 Petple이 어떤 서비스 인지 먼저 보시겠습니다.</a:t>
            </a:r>
            <a:endParaRPr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(UCC 영상 재생)</a:t>
            </a:r>
            <a:endParaRPr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저희는 이 페이지에 있는 이런 기술스택을 활용하여 개발을 진행했습니다.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 </a:t>
            </a:r>
            <a:endParaRPr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(애니메이션이 포함된 페이지입니다. 슬라이드 쇼 보기로 봐주세요.)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다음은 저희 프로젝트 수행 과정입니다. 저희는 5주간 여기 있는 프로세스를 최대한 따라가는 것을 목표로 프로젝트를 진행했습니다.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(클릭)</a:t>
            </a:r>
            <a:endParaRPr/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hyperlink" Target="http://www.youtube.com/watch?v=qxPgQHnOpIU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jp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6925" y="218825"/>
            <a:ext cx="11658301" cy="656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/>
          <p:nvPr/>
        </p:nvSpPr>
        <p:spPr>
          <a:xfrm>
            <a:off x="-780415" y="3774440"/>
            <a:ext cx="2907600" cy="605100"/>
          </a:xfrm>
          <a:prstGeom prst="parallelogram">
            <a:avLst>
              <a:gd name="adj" fmla="val 25000"/>
            </a:avLst>
          </a:prstGeom>
          <a:solidFill>
            <a:srgbClr val="800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2"/>
          <p:cNvSpPr/>
          <p:nvPr/>
        </p:nvSpPr>
        <p:spPr>
          <a:xfrm>
            <a:off x="2191385" y="3774440"/>
            <a:ext cx="1503600" cy="605100"/>
          </a:xfrm>
          <a:prstGeom prst="parallelogram">
            <a:avLst>
              <a:gd name="adj" fmla="val 25000"/>
            </a:avLst>
          </a:prstGeom>
          <a:solidFill>
            <a:srgbClr val="CC33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2"/>
          <p:cNvSpPr/>
          <p:nvPr/>
        </p:nvSpPr>
        <p:spPr>
          <a:xfrm>
            <a:off x="3758565" y="3774440"/>
            <a:ext cx="1503600" cy="605100"/>
          </a:xfrm>
          <a:prstGeom prst="parallelogram">
            <a:avLst>
              <a:gd name="adj" fmla="val 25000"/>
            </a:avLst>
          </a:prstGeom>
          <a:solidFill>
            <a:srgbClr val="FF33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2"/>
          <p:cNvSpPr/>
          <p:nvPr/>
        </p:nvSpPr>
        <p:spPr>
          <a:xfrm>
            <a:off x="5326380" y="3774440"/>
            <a:ext cx="1503600" cy="605100"/>
          </a:xfrm>
          <a:prstGeom prst="parallelogram">
            <a:avLst>
              <a:gd name="adj" fmla="val 25000"/>
            </a:avLst>
          </a:prstGeom>
          <a:solidFill>
            <a:srgbClr val="FF66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2"/>
          <p:cNvSpPr/>
          <p:nvPr/>
        </p:nvSpPr>
        <p:spPr>
          <a:xfrm>
            <a:off x="6893560" y="3774440"/>
            <a:ext cx="1503600" cy="605100"/>
          </a:xfrm>
          <a:prstGeom prst="parallelogram">
            <a:avLst>
              <a:gd name="adj" fmla="val 25000"/>
            </a:avLst>
          </a:prstGeom>
          <a:solidFill>
            <a:srgbClr val="FF93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2"/>
          <p:cNvSpPr/>
          <p:nvPr/>
        </p:nvSpPr>
        <p:spPr>
          <a:xfrm>
            <a:off x="8461375" y="3774440"/>
            <a:ext cx="1503600" cy="605100"/>
          </a:xfrm>
          <a:prstGeom prst="parallelogram">
            <a:avLst>
              <a:gd name="adj" fmla="val 25000"/>
            </a:avLst>
          </a:prstGeom>
          <a:solidFill>
            <a:srgbClr val="F0CB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2"/>
          <p:cNvSpPr/>
          <p:nvPr/>
        </p:nvSpPr>
        <p:spPr>
          <a:xfrm>
            <a:off x="10028555" y="3774440"/>
            <a:ext cx="2907600" cy="605100"/>
          </a:xfrm>
          <a:prstGeom prst="parallelogram">
            <a:avLst>
              <a:gd name="adj" fmla="val 25000"/>
            </a:avLst>
          </a:prstGeom>
          <a:solidFill>
            <a:srgbClr val="FAED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6" name="Google Shape;206;p22"/>
          <p:cNvCxnSpPr>
            <a:endCxn id="200" idx="0"/>
          </p:cNvCxnSpPr>
          <p:nvPr/>
        </p:nvCxnSpPr>
        <p:spPr>
          <a:xfrm>
            <a:off x="2941985" y="2932340"/>
            <a:ext cx="1200" cy="842100"/>
          </a:xfrm>
          <a:prstGeom prst="straightConnector1">
            <a:avLst/>
          </a:prstGeom>
          <a:noFill/>
          <a:ln w="19050" cap="flat" cmpd="sng">
            <a:solidFill>
              <a:srgbClr val="FF339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7" name="Google Shape;207;p22"/>
          <p:cNvSpPr txBox="1"/>
          <p:nvPr/>
        </p:nvSpPr>
        <p:spPr>
          <a:xfrm>
            <a:off x="1032675" y="2005788"/>
            <a:ext cx="3456600" cy="9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400" b="1" dirty="0">
                <a:solidFill>
                  <a:srgbClr val="0B5394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기획 및 개발 환경 구성 </a:t>
            </a:r>
            <a:endParaRPr sz="2400" b="1" dirty="0">
              <a:solidFill>
                <a:srgbClr val="0B5394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400" b="1" dirty="0">
                <a:solidFill>
                  <a:srgbClr val="0B5394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기술 </a:t>
            </a:r>
            <a:r>
              <a:rPr lang="ko-KR" sz="2400" b="1" dirty="0" err="1">
                <a:solidFill>
                  <a:srgbClr val="0B5394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스택</a:t>
            </a:r>
            <a:r>
              <a:rPr lang="ko-KR" sz="2400" b="1" dirty="0">
                <a:solidFill>
                  <a:srgbClr val="0B5394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 학습 기간</a:t>
            </a:r>
            <a:endParaRPr sz="2400" b="1" dirty="0">
              <a:solidFill>
                <a:srgbClr val="0B5394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dirty="0"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</p:txBody>
      </p:sp>
      <p:cxnSp>
        <p:nvCxnSpPr>
          <p:cNvPr id="208" name="Google Shape;208;p22"/>
          <p:cNvCxnSpPr/>
          <p:nvPr/>
        </p:nvCxnSpPr>
        <p:spPr>
          <a:xfrm>
            <a:off x="1275715" y="2889250"/>
            <a:ext cx="3110700" cy="162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9" name="Google Shape;209;p22"/>
          <p:cNvCxnSpPr/>
          <p:nvPr/>
        </p:nvCxnSpPr>
        <p:spPr>
          <a:xfrm>
            <a:off x="4536440" y="2903220"/>
            <a:ext cx="2334300" cy="18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0" name="Google Shape;210;p22"/>
          <p:cNvCxnSpPr/>
          <p:nvPr/>
        </p:nvCxnSpPr>
        <p:spPr>
          <a:xfrm>
            <a:off x="8644255" y="2898775"/>
            <a:ext cx="2334300" cy="18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1" name="Google Shape;211;p22"/>
          <p:cNvCxnSpPr/>
          <p:nvPr/>
        </p:nvCxnSpPr>
        <p:spPr>
          <a:xfrm>
            <a:off x="2425700" y="5247005"/>
            <a:ext cx="2334300" cy="18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2" name="Google Shape;212;p22"/>
          <p:cNvCxnSpPr/>
          <p:nvPr/>
        </p:nvCxnSpPr>
        <p:spPr>
          <a:xfrm>
            <a:off x="7022465" y="5189220"/>
            <a:ext cx="2334300" cy="18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3" name="Google Shape;213;p22"/>
          <p:cNvSpPr txBox="1"/>
          <p:nvPr/>
        </p:nvSpPr>
        <p:spPr>
          <a:xfrm>
            <a:off x="2014825" y="5278750"/>
            <a:ext cx="3156000" cy="7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기본 기능 개발 단계</a:t>
            </a:r>
            <a:endParaRPr sz="1800" dirty="0">
              <a:solidFill>
                <a:srgbClr val="B7B7B7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로그인 회원가입 </a:t>
            </a:r>
            <a:r>
              <a:rPr lang="ko-KR" sz="1800" dirty="0" err="1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메인페이지</a:t>
            </a:r>
            <a:endParaRPr sz="1800" dirty="0">
              <a:solidFill>
                <a:srgbClr val="B7B7B7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2"/>
          <p:cNvSpPr txBox="1"/>
          <p:nvPr/>
        </p:nvSpPr>
        <p:spPr>
          <a:xfrm>
            <a:off x="8644225" y="2179050"/>
            <a:ext cx="2334300" cy="8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배포 단계</a:t>
            </a:r>
            <a:endParaRPr sz="1800" dirty="0">
              <a:solidFill>
                <a:srgbClr val="B7B7B7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AWS 배포 QA</a:t>
            </a:r>
            <a:endParaRPr sz="1800" dirty="0">
              <a:solidFill>
                <a:srgbClr val="B7B7B7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215" name="Google Shape;215;p22"/>
          <p:cNvSpPr txBox="1"/>
          <p:nvPr/>
        </p:nvSpPr>
        <p:spPr>
          <a:xfrm>
            <a:off x="4427225" y="1989600"/>
            <a:ext cx="25527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추가 기능 개발 단계</a:t>
            </a:r>
            <a:endParaRPr sz="1800" dirty="0">
              <a:solidFill>
                <a:srgbClr val="B7B7B7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게시물 해시태그 </a:t>
            </a:r>
            <a:r>
              <a:rPr lang="ko-KR" sz="1800" dirty="0" err="1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펫</a:t>
            </a:r>
            <a:r>
              <a:rPr lang="ko-KR" sz="1800" dirty="0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 사용자</a:t>
            </a:r>
            <a:endParaRPr sz="1800" dirty="0">
              <a:solidFill>
                <a:srgbClr val="B7B7B7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>
              <a:solidFill>
                <a:srgbClr val="B7B7B7"/>
              </a:solidFill>
            </a:endParaRPr>
          </a:p>
        </p:txBody>
      </p:sp>
      <p:sp>
        <p:nvSpPr>
          <p:cNvPr id="216" name="Google Shape;216;p22"/>
          <p:cNvSpPr txBox="1"/>
          <p:nvPr/>
        </p:nvSpPr>
        <p:spPr>
          <a:xfrm>
            <a:off x="6563450" y="5248925"/>
            <a:ext cx="3252300" cy="11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세부 기능 개발 단계</a:t>
            </a:r>
            <a:endParaRPr sz="1800" dirty="0">
              <a:solidFill>
                <a:srgbClr val="B7B7B7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 err="1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댓글</a:t>
            </a:r>
            <a:r>
              <a:rPr lang="ko-KR" sz="1800" dirty="0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 </a:t>
            </a:r>
            <a:r>
              <a:rPr lang="ko-KR" sz="1800" dirty="0" err="1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팔로워</a:t>
            </a:r>
            <a:r>
              <a:rPr lang="ko-KR" sz="1800" dirty="0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 </a:t>
            </a:r>
            <a:r>
              <a:rPr lang="ko-KR" sz="1800" dirty="0" err="1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팔로잉</a:t>
            </a:r>
            <a:endParaRPr sz="1800" dirty="0">
              <a:solidFill>
                <a:srgbClr val="B7B7B7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파일업로드 </a:t>
            </a:r>
            <a:r>
              <a:rPr lang="ko-KR" sz="1800" dirty="0" err="1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반응형</a:t>
            </a:r>
            <a:endParaRPr sz="1800" dirty="0">
              <a:solidFill>
                <a:srgbClr val="B7B7B7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pic>
        <p:nvPicPr>
          <p:cNvPr id="217" name="Google Shape;21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0" y="-24099"/>
            <a:ext cx="12187910" cy="22816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" name="Google Shape;218;p22"/>
          <p:cNvCxnSpPr/>
          <p:nvPr/>
        </p:nvCxnSpPr>
        <p:spPr>
          <a:xfrm>
            <a:off x="6345555" y="2905125"/>
            <a:ext cx="1200" cy="842100"/>
          </a:xfrm>
          <a:prstGeom prst="straightConnector1">
            <a:avLst/>
          </a:prstGeom>
          <a:noFill/>
          <a:ln w="19050" cap="flat" cmpd="sng">
            <a:solidFill>
              <a:srgbClr val="FF339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9" name="Google Shape;219;p22"/>
          <p:cNvCxnSpPr/>
          <p:nvPr/>
        </p:nvCxnSpPr>
        <p:spPr>
          <a:xfrm>
            <a:off x="4394835" y="4375150"/>
            <a:ext cx="1200" cy="842100"/>
          </a:xfrm>
          <a:prstGeom prst="straightConnector1">
            <a:avLst/>
          </a:prstGeom>
          <a:noFill/>
          <a:ln w="19050" cap="flat" cmpd="sng">
            <a:solidFill>
              <a:srgbClr val="FF339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0" name="Google Shape;220;p22"/>
          <p:cNvCxnSpPr/>
          <p:nvPr/>
        </p:nvCxnSpPr>
        <p:spPr>
          <a:xfrm>
            <a:off x="9213215" y="2926542"/>
            <a:ext cx="1200" cy="842100"/>
          </a:xfrm>
          <a:prstGeom prst="straightConnector1">
            <a:avLst/>
          </a:prstGeom>
          <a:noFill/>
          <a:ln w="19050" cap="flat" cmpd="sng">
            <a:solidFill>
              <a:srgbClr val="FF339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1" name="Google Shape;221;p22"/>
          <p:cNvCxnSpPr/>
          <p:nvPr/>
        </p:nvCxnSpPr>
        <p:spPr>
          <a:xfrm>
            <a:off x="7292975" y="4360056"/>
            <a:ext cx="1200" cy="842100"/>
          </a:xfrm>
          <a:prstGeom prst="straightConnector1">
            <a:avLst/>
          </a:prstGeom>
          <a:noFill/>
          <a:ln w="19050" cap="flat" cmpd="sng">
            <a:solidFill>
              <a:srgbClr val="FF339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2" name="Google Shape;222;p22"/>
          <p:cNvSpPr/>
          <p:nvPr/>
        </p:nvSpPr>
        <p:spPr>
          <a:xfrm>
            <a:off x="0" y="505314"/>
            <a:ext cx="58182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rgbClr val="E14D79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3. </a:t>
            </a:r>
            <a:r>
              <a:rPr lang="ko-KR" sz="2800" b="1" dirty="0">
                <a:solidFill>
                  <a:srgbClr val="E14D79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프로젝트 수행 과정 - Process</a:t>
            </a:r>
            <a:endParaRPr sz="2800" b="1" dirty="0">
              <a:solidFill>
                <a:srgbClr val="E14D79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</p:txBody>
      </p:sp>
      <p:pic>
        <p:nvPicPr>
          <p:cNvPr id="223" name="Google Shape;22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6438" y="1826575"/>
            <a:ext cx="6110824" cy="42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0376" y="1989600"/>
            <a:ext cx="7142076" cy="385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"/>
          <p:cNvSpPr/>
          <p:nvPr/>
        </p:nvSpPr>
        <p:spPr>
          <a:xfrm>
            <a:off x="-780415" y="3774440"/>
            <a:ext cx="2907600" cy="605100"/>
          </a:xfrm>
          <a:prstGeom prst="parallelogram">
            <a:avLst>
              <a:gd name="adj" fmla="val 25000"/>
            </a:avLst>
          </a:prstGeom>
          <a:solidFill>
            <a:srgbClr val="800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3"/>
          <p:cNvSpPr/>
          <p:nvPr/>
        </p:nvSpPr>
        <p:spPr>
          <a:xfrm>
            <a:off x="2191385" y="3774440"/>
            <a:ext cx="1503600" cy="605100"/>
          </a:xfrm>
          <a:prstGeom prst="parallelogram">
            <a:avLst>
              <a:gd name="adj" fmla="val 25000"/>
            </a:avLst>
          </a:prstGeom>
          <a:solidFill>
            <a:srgbClr val="CC33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3"/>
          <p:cNvSpPr/>
          <p:nvPr/>
        </p:nvSpPr>
        <p:spPr>
          <a:xfrm>
            <a:off x="3758565" y="3774440"/>
            <a:ext cx="1503600" cy="605100"/>
          </a:xfrm>
          <a:prstGeom prst="parallelogram">
            <a:avLst>
              <a:gd name="adj" fmla="val 25000"/>
            </a:avLst>
          </a:prstGeom>
          <a:solidFill>
            <a:srgbClr val="FF33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3"/>
          <p:cNvSpPr/>
          <p:nvPr/>
        </p:nvSpPr>
        <p:spPr>
          <a:xfrm>
            <a:off x="5326380" y="3774440"/>
            <a:ext cx="1503600" cy="605100"/>
          </a:xfrm>
          <a:prstGeom prst="parallelogram">
            <a:avLst>
              <a:gd name="adj" fmla="val 25000"/>
            </a:avLst>
          </a:prstGeom>
          <a:solidFill>
            <a:srgbClr val="FF66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3"/>
          <p:cNvSpPr/>
          <p:nvPr/>
        </p:nvSpPr>
        <p:spPr>
          <a:xfrm>
            <a:off x="6893560" y="3774440"/>
            <a:ext cx="1503600" cy="605100"/>
          </a:xfrm>
          <a:prstGeom prst="parallelogram">
            <a:avLst>
              <a:gd name="adj" fmla="val 25000"/>
            </a:avLst>
          </a:prstGeom>
          <a:solidFill>
            <a:srgbClr val="FF93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3"/>
          <p:cNvSpPr/>
          <p:nvPr/>
        </p:nvSpPr>
        <p:spPr>
          <a:xfrm>
            <a:off x="8461375" y="3774440"/>
            <a:ext cx="1503600" cy="605100"/>
          </a:xfrm>
          <a:prstGeom prst="parallelogram">
            <a:avLst>
              <a:gd name="adj" fmla="val 25000"/>
            </a:avLst>
          </a:prstGeom>
          <a:solidFill>
            <a:srgbClr val="F0CB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3"/>
          <p:cNvSpPr/>
          <p:nvPr/>
        </p:nvSpPr>
        <p:spPr>
          <a:xfrm>
            <a:off x="10028555" y="3774440"/>
            <a:ext cx="2907600" cy="605100"/>
          </a:xfrm>
          <a:prstGeom prst="parallelogram">
            <a:avLst>
              <a:gd name="adj" fmla="val 25000"/>
            </a:avLst>
          </a:prstGeom>
          <a:solidFill>
            <a:srgbClr val="FAED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7" name="Google Shape;237;p23"/>
          <p:cNvCxnSpPr>
            <a:endCxn id="231" idx="0"/>
          </p:cNvCxnSpPr>
          <p:nvPr/>
        </p:nvCxnSpPr>
        <p:spPr>
          <a:xfrm>
            <a:off x="2941985" y="2932340"/>
            <a:ext cx="1200" cy="842100"/>
          </a:xfrm>
          <a:prstGeom prst="straightConnector1">
            <a:avLst/>
          </a:prstGeom>
          <a:noFill/>
          <a:ln w="19050" cap="flat" cmpd="sng">
            <a:solidFill>
              <a:srgbClr val="FF339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8" name="Google Shape;238;p23"/>
          <p:cNvSpPr txBox="1"/>
          <p:nvPr/>
        </p:nvSpPr>
        <p:spPr>
          <a:xfrm>
            <a:off x="1127000" y="2270250"/>
            <a:ext cx="28254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기획 및 개발 환경 구성 </a:t>
            </a:r>
            <a:endParaRPr sz="1800" dirty="0">
              <a:solidFill>
                <a:srgbClr val="B7B7B7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기술 </a:t>
            </a:r>
            <a:r>
              <a:rPr lang="ko-KR" sz="1800" dirty="0" err="1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스택</a:t>
            </a:r>
            <a:r>
              <a:rPr lang="ko-KR" sz="1800" dirty="0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 학습 기간</a:t>
            </a:r>
            <a:endParaRPr sz="1800" dirty="0">
              <a:solidFill>
                <a:srgbClr val="B7B7B7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</p:txBody>
      </p:sp>
      <p:cxnSp>
        <p:nvCxnSpPr>
          <p:cNvPr id="239" name="Google Shape;239;p23"/>
          <p:cNvCxnSpPr/>
          <p:nvPr/>
        </p:nvCxnSpPr>
        <p:spPr>
          <a:xfrm>
            <a:off x="1275715" y="2889250"/>
            <a:ext cx="2334300" cy="18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0" name="Google Shape;240;p23"/>
          <p:cNvCxnSpPr/>
          <p:nvPr/>
        </p:nvCxnSpPr>
        <p:spPr>
          <a:xfrm>
            <a:off x="4536440" y="2903220"/>
            <a:ext cx="2334300" cy="18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1" name="Google Shape;241;p23"/>
          <p:cNvCxnSpPr/>
          <p:nvPr/>
        </p:nvCxnSpPr>
        <p:spPr>
          <a:xfrm>
            <a:off x="8644255" y="2898775"/>
            <a:ext cx="2334300" cy="18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2" name="Google Shape;242;p23"/>
          <p:cNvCxnSpPr/>
          <p:nvPr/>
        </p:nvCxnSpPr>
        <p:spPr>
          <a:xfrm rot="10800000" flipH="1">
            <a:off x="1726300" y="5235600"/>
            <a:ext cx="3716700" cy="93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3" name="Google Shape;243;p23"/>
          <p:cNvCxnSpPr/>
          <p:nvPr/>
        </p:nvCxnSpPr>
        <p:spPr>
          <a:xfrm>
            <a:off x="7022465" y="5189220"/>
            <a:ext cx="2334300" cy="18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4" name="Google Shape;244;p23"/>
          <p:cNvSpPr txBox="1"/>
          <p:nvPr/>
        </p:nvSpPr>
        <p:spPr>
          <a:xfrm>
            <a:off x="1773450" y="5278750"/>
            <a:ext cx="3552900" cy="7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400" b="1" dirty="0">
                <a:solidFill>
                  <a:srgbClr val="0B5394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기본 기능 개발 단계</a:t>
            </a:r>
            <a:endParaRPr sz="2400" b="1" dirty="0">
              <a:solidFill>
                <a:srgbClr val="0B5394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400" b="1" dirty="0">
                <a:solidFill>
                  <a:srgbClr val="0B5394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로그인 회원가입 </a:t>
            </a:r>
            <a:r>
              <a:rPr lang="ko-KR" sz="2400" b="1" dirty="0" err="1" smtClean="0">
                <a:solidFill>
                  <a:srgbClr val="0B5394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메인</a:t>
            </a:r>
            <a:r>
              <a:rPr lang="ko-KR" altLang="en-US" sz="2400" b="1" dirty="0" err="1" smtClean="0">
                <a:solidFill>
                  <a:srgbClr val="0B5394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피드</a:t>
            </a:r>
            <a:endParaRPr sz="2400" b="1" dirty="0">
              <a:solidFill>
                <a:srgbClr val="0B5394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b="1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sz="1800" b="1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245" name="Google Shape;245;p23"/>
          <p:cNvSpPr txBox="1"/>
          <p:nvPr/>
        </p:nvSpPr>
        <p:spPr>
          <a:xfrm>
            <a:off x="8644225" y="2179050"/>
            <a:ext cx="2334300" cy="8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배포 단계</a:t>
            </a:r>
            <a:endParaRPr sz="1800" dirty="0">
              <a:solidFill>
                <a:srgbClr val="B7B7B7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AWS 배포 QA</a:t>
            </a:r>
            <a:endParaRPr sz="1800" dirty="0">
              <a:solidFill>
                <a:srgbClr val="B7B7B7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246" name="Google Shape;246;p23"/>
          <p:cNvSpPr txBox="1"/>
          <p:nvPr/>
        </p:nvSpPr>
        <p:spPr>
          <a:xfrm>
            <a:off x="4489275" y="2218200"/>
            <a:ext cx="25527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추가 기능 개발 단계</a:t>
            </a:r>
            <a:endParaRPr sz="1800" dirty="0">
              <a:solidFill>
                <a:srgbClr val="B7B7B7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게시물 해시태그 </a:t>
            </a:r>
            <a:r>
              <a:rPr lang="ko-KR" sz="1800" dirty="0" err="1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펫</a:t>
            </a:r>
            <a:r>
              <a:rPr lang="ko-KR" sz="1800" dirty="0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 사용자</a:t>
            </a:r>
            <a:endParaRPr sz="1800" dirty="0">
              <a:solidFill>
                <a:srgbClr val="B7B7B7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>
              <a:solidFill>
                <a:srgbClr val="B7B7B7"/>
              </a:solidFill>
            </a:endParaRPr>
          </a:p>
        </p:txBody>
      </p:sp>
      <p:sp>
        <p:nvSpPr>
          <p:cNvPr id="247" name="Google Shape;247;p23"/>
          <p:cNvSpPr txBox="1"/>
          <p:nvPr/>
        </p:nvSpPr>
        <p:spPr>
          <a:xfrm>
            <a:off x="6563450" y="5248925"/>
            <a:ext cx="3252300" cy="11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세부 기능 개발 단계</a:t>
            </a:r>
            <a:endParaRPr sz="1800" dirty="0">
              <a:solidFill>
                <a:srgbClr val="B7B7B7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 err="1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댓글</a:t>
            </a:r>
            <a:r>
              <a:rPr lang="ko-KR" sz="1800" dirty="0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 </a:t>
            </a:r>
            <a:r>
              <a:rPr lang="ko-KR" sz="1800" dirty="0" err="1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팔로워</a:t>
            </a:r>
            <a:r>
              <a:rPr lang="ko-KR" sz="1800" dirty="0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 </a:t>
            </a:r>
            <a:r>
              <a:rPr lang="ko-KR" sz="1800" dirty="0" err="1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팔로잉</a:t>
            </a:r>
            <a:endParaRPr sz="1800" dirty="0">
              <a:solidFill>
                <a:srgbClr val="B7B7B7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파일업로드 </a:t>
            </a:r>
            <a:r>
              <a:rPr lang="ko-KR" sz="1800" dirty="0" err="1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반응형</a:t>
            </a:r>
            <a:endParaRPr sz="1800" dirty="0">
              <a:solidFill>
                <a:srgbClr val="B7B7B7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pic>
        <p:nvPicPr>
          <p:cNvPr id="248" name="Google Shape;24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0" y="-24099"/>
            <a:ext cx="12187910" cy="22816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" name="Google Shape;249;p23"/>
          <p:cNvCxnSpPr/>
          <p:nvPr/>
        </p:nvCxnSpPr>
        <p:spPr>
          <a:xfrm>
            <a:off x="6345555" y="2905125"/>
            <a:ext cx="1200" cy="842100"/>
          </a:xfrm>
          <a:prstGeom prst="straightConnector1">
            <a:avLst/>
          </a:prstGeom>
          <a:noFill/>
          <a:ln w="19050" cap="flat" cmpd="sng">
            <a:solidFill>
              <a:srgbClr val="FF339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0" name="Google Shape;250;p23"/>
          <p:cNvCxnSpPr/>
          <p:nvPr/>
        </p:nvCxnSpPr>
        <p:spPr>
          <a:xfrm>
            <a:off x="4394835" y="4375150"/>
            <a:ext cx="1200" cy="842100"/>
          </a:xfrm>
          <a:prstGeom prst="straightConnector1">
            <a:avLst/>
          </a:prstGeom>
          <a:noFill/>
          <a:ln w="19050" cap="flat" cmpd="sng">
            <a:solidFill>
              <a:srgbClr val="FF339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1" name="Google Shape;251;p23"/>
          <p:cNvCxnSpPr/>
          <p:nvPr/>
        </p:nvCxnSpPr>
        <p:spPr>
          <a:xfrm>
            <a:off x="9213215" y="2926542"/>
            <a:ext cx="1200" cy="842100"/>
          </a:xfrm>
          <a:prstGeom prst="straightConnector1">
            <a:avLst/>
          </a:prstGeom>
          <a:noFill/>
          <a:ln w="19050" cap="flat" cmpd="sng">
            <a:solidFill>
              <a:srgbClr val="FF339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2" name="Google Shape;252;p23"/>
          <p:cNvCxnSpPr/>
          <p:nvPr/>
        </p:nvCxnSpPr>
        <p:spPr>
          <a:xfrm>
            <a:off x="7292975" y="4360056"/>
            <a:ext cx="1200" cy="842100"/>
          </a:xfrm>
          <a:prstGeom prst="straightConnector1">
            <a:avLst/>
          </a:prstGeom>
          <a:noFill/>
          <a:ln w="19050" cap="flat" cmpd="sng">
            <a:solidFill>
              <a:srgbClr val="FF339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3" name="Google Shape;253;p23"/>
          <p:cNvSpPr/>
          <p:nvPr/>
        </p:nvSpPr>
        <p:spPr>
          <a:xfrm>
            <a:off x="0" y="505314"/>
            <a:ext cx="58182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rgbClr val="E14D79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3. </a:t>
            </a:r>
            <a:r>
              <a:rPr lang="ko-KR" sz="2800" b="1" dirty="0">
                <a:solidFill>
                  <a:srgbClr val="E14D79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프로젝트 수행 과정 - Process</a:t>
            </a:r>
            <a:endParaRPr sz="2800" b="1" dirty="0">
              <a:solidFill>
                <a:srgbClr val="E14D79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</p:txBody>
      </p:sp>
      <p:pic>
        <p:nvPicPr>
          <p:cNvPr id="254" name="Google Shape;2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1375" y="1531850"/>
            <a:ext cx="7368301" cy="359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9887" y="1328325"/>
            <a:ext cx="6413501" cy="378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0" y="-24099"/>
            <a:ext cx="12187910" cy="228163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4"/>
          <p:cNvSpPr/>
          <p:nvPr/>
        </p:nvSpPr>
        <p:spPr>
          <a:xfrm>
            <a:off x="-780415" y="3774440"/>
            <a:ext cx="2907600" cy="605100"/>
          </a:xfrm>
          <a:prstGeom prst="parallelogram">
            <a:avLst>
              <a:gd name="adj" fmla="val 25000"/>
            </a:avLst>
          </a:prstGeom>
          <a:solidFill>
            <a:srgbClr val="800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4"/>
          <p:cNvSpPr/>
          <p:nvPr/>
        </p:nvSpPr>
        <p:spPr>
          <a:xfrm>
            <a:off x="2191385" y="3774440"/>
            <a:ext cx="1503600" cy="605100"/>
          </a:xfrm>
          <a:prstGeom prst="parallelogram">
            <a:avLst>
              <a:gd name="adj" fmla="val 25000"/>
            </a:avLst>
          </a:prstGeom>
          <a:solidFill>
            <a:srgbClr val="CC33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"/>
          <p:cNvSpPr/>
          <p:nvPr/>
        </p:nvSpPr>
        <p:spPr>
          <a:xfrm>
            <a:off x="3758565" y="3774440"/>
            <a:ext cx="1503600" cy="605100"/>
          </a:xfrm>
          <a:prstGeom prst="parallelogram">
            <a:avLst>
              <a:gd name="adj" fmla="val 25000"/>
            </a:avLst>
          </a:prstGeom>
          <a:solidFill>
            <a:srgbClr val="FF33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"/>
          <p:cNvSpPr/>
          <p:nvPr/>
        </p:nvSpPr>
        <p:spPr>
          <a:xfrm>
            <a:off x="5326380" y="3774440"/>
            <a:ext cx="1503600" cy="605100"/>
          </a:xfrm>
          <a:prstGeom prst="parallelogram">
            <a:avLst>
              <a:gd name="adj" fmla="val 25000"/>
            </a:avLst>
          </a:prstGeom>
          <a:solidFill>
            <a:srgbClr val="FF66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4"/>
          <p:cNvSpPr/>
          <p:nvPr/>
        </p:nvSpPr>
        <p:spPr>
          <a:xfrm>
            <a:off x="6893560" y="3774440"/>
            <a:ext cx="1503600" cy="605100"/>
          </a:xfrm>
          <a:prstGeom prst="parallelogram">
            <a:avLst>
              <a:gd name="adj" fmla="val 25000"/>
            </a:avLst>
          </a:prstGeom>
          <a:solidFill>
            <a:srgbClr val="FF93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"/>
          <p:cNvSpPr/>
          <p:nvPr/>
        </p:nvSpPr>
        <p:spPr>
          <a:xfrm>
            <a:off x="8461375" y="3774440"/>
            <a:ext cx="1503600" cy="605100"/>
          </a:xfrm>
          <a:prstGeom prst="parallelogram">
            <a:avLst>
              <a:gd name="adj" fmla="val 25000"/>
            </a:avLst>
          </a:prstGeom>
          <a:solidFill>
            <a:srgbClr val="F0CB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"/>
          <p:cNvSpPr/>
          <p:nvPr/>
        </p:nvSpPr>
        <p:spPr>
          <a:xfrm>
            <a:off x="10028555" y="3774440"/>
            <a:ext cx="2907600" cy="605100"/>
          </a:xfrm>
          <a:prstGeom prst="parallelogram">
            <a:avLst>
              <a:gd name="adj" fmla="val 25000"/>
            </a:avLst>
          </a:prstGeom>
          <a:solidFill>
            <a:srgbClr val="FAED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9" name="Google Shape;269;p24"/>
          <p:cNvCxnSpPr>
            <a:endCxn id="263" idx="0"/>
          </p:cNvCxnSpPr>
          <p:nvPr/>
        </p:nvCxnSpPr>
        <p:spPr>
          <a:xfrm>
            <a:off x="2941985" y="2932340"/>
            <a:ext cx="1200" cy="842100"/>
          </a:xfrm>
          <a:prstGeom prst="straightConnector1">
            <a:avLst/>
          </a:prstGeom>
          <a:noFill/>
          <a:ln w="19050" cap="flat" cmpd="sng">
            <a:solidFill>
              <a:srgbClr val="FF339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0" name="Google Shape;270;p24"/>
          <p:cNvSpPr txBox="1"/>
          <p:nvPr/>
        </p:nvSpPr>
        <p:spPr>
          <a:xfrm>
            <a:off x="1127000" y="2270250"/>
            <a:ext cx="28254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기획 및 개발 환경 구성 </a:t>
            </a:r>
            <a:endParaRPr sz="1800" dirty="0">
              <a:solidFill>
                <a:srgbClr val="B7B7B7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기술 </a:t>
            </a:r>
            <a:r>
              <a:rPr lang="ko-KR" sz="1800" dirty="0" err="1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스택</a:t>
            </a:r>
            <a:r>
              <a:rPr lang="ko-KR" sz="1800" dirty="0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 학습 기간</a:t>
            </a:r>
            <a:endParaRPr sz="1800" dirty="0">
              <a:solidFill>
                <a:srgbClr val="B7B7B7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</p:txBody>
      </p:sp>
      <p:cxnSp>
        <p:nvCxnSpPr>
          <p:cNvPr id="271" name="Google Shape;271;p24"/>
          <p:cNvCxnSpPr/>
          <p:nvPr/>
        </p:nvCxnSpPr>
        <p:spPr>
          <a:xfrm>
            <a:off x="1275715" y="2889250"/>
            <a:ext cx="2334300" cy="18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2" name="Google Shape;272;p24"/>
          <p:cNvCxnSpPr/>
          <p:nvPr/>
        </p:nvCxnSpPr>
        <p:spPr>
          <a:xfrm rot="10800000" flipH="1">
            <a:off x="4235550" y="2193900"/>
            <a:ext cx="3339300" cy="135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3" name="Google Shape;273;p24"/>
          <p:cNvCxnSpPr/>
          <p:nvPr/>
        </p:nvCxnSpPr>
        <p:spPr>
          <a:xfrm>
            <a:off x="8644255" y="2898775"/>
            <a:ext cx="2334300" cy="18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4" name="Google Shape;274;p24"/>
          <p:cNvCxnSpPr/>
          <p:nvPr/>
        </p:nvCxnSpPr>
        <p:spPr>
          <a:xfrm>
            <a:off x="2425700" y="5247005"/>
            <a:ext cx="2334300" cy="18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5" name="Google Shape;275;p24"/>
          <p:cNvCxnSpPr/>
          <p:nvPr/>
        </p:nvCxnSpPr>
        <p:spPr>
          <a:xfrm>
            <a:off x="7022465" y="5189220"/>
            <a:ext cx="2334300" cy="18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6" name="Google Shape;276;p24"/>
          <p:cNvSpPr txBox="1"/>
          <p:nvPr/>
        </p:nvSpPr>
        <p:spPr>
          <a:xfrm>
            <a:off x="1773450" y="5278750"/>
            <a:ext cx="3552900" cy="7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기본 기능 개발 단계</a:t>
            </a:r>
            <a:endParaRPr sz="1800" dirty="0">
              <a:solidFill>
                <a:srgbClr val="B7B7B7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로그인 회원가입 </a:t>
            </a:r>
            <a:r>
              <a:rPr lang="ko-KR" sz="1800" dirty="0" err="1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메인페이지</a:t>
            </a:r>
            <a:endParaRPr sz="1800" dirty="0">
              <a:solidFill>
                <a:srgbClr val="B7B7B7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4"/>
          <p:cNvSpPr txBox="1"/>
          <p:nvPr/>
        </p:nvSpPr>
        <p:spPr>
          <a:xfrm>
            <a:off x="8644225" y="2179050"/>
            <a:ext cx="2334300" cy="8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배포 단계</a:t>
            </a:r>
            <a:endParaRPr sz="1800" dirty="0">
              <a:solidFill>
                <a:srgbClr val="B7B7B7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AWS 배포 QA</a:t>
            </a:r>
            <a:endParaRPr sz="1800" dirty="0">
              <a:solidFill>
                <a:srgbClr val="B7B7B7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278" name="Google Shape;278;p24"/>
          <p:cNvSpPr txBox="1"/>
          <p:nvPr/>
        </p:nvSpPr>
        <p:spPr>
          <a:xfrm>
            <a:off x="4235550" y="963500"/>
            <a:ext cx="3433800" cy="11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400" b="1" dirty="0">
                <a:solidFill>
                  <a:srgbClr val="0B5394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추가 기능 개발 단계</a:t>
            </a:r>
            <a:endParaRPr sz="2400" b="1" dirty="0">
              <a:solidFill>
                <a:srgbClr val="0B5394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400" b="1" dirty="0">
                <a:solidFill>
                  <a:srgbClr val="0B5394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게시물 </a:t>
            </a:r>
            <a:r>
              <a:rPr lang="ko-KR" sz="2400" b="1" dirty="0" err="1">
                <a:solidFill>
                  <a:srgbClr val="0B5394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펫</a:t>
            </a:r>
            <a:r>
              <a:rPr lang="ko-KR" sz="2400" b="1" dirty="0">
                <a:solidFill>
                  <a:srgbClr val="0B5394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 사용자 </a:t>
            </a:r>
            <a:endParaRPr sz="2400" b="1" dirty="0">
              <a:solidFill>
                <a:srgbClr val="0B5394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400" b="1" dirty="0">
                <a:solidFill>
                  <a:srgbClr val="0B5394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해시태그 검색기능</a:t>
            </a:r>
            <a:endParaRPr sz="2400" b="1" dirty="0">
              <a:solidFill>
                <a:srgbClr val="0B5394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 dirty="0">
              <a:solidFill>
                <a:srgbClr val="0B5394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dirty="0">
              <a:solidFill>
                <a:srgbClr val="B7B7B7"/>
              </a:solidFill>
            </a:endParaRPr>
          </a:p>
        </p:txBody>
      </p:sp>
      <p:sp>
        <p:nvSpPr>
          <p:cNvPr id="279" name="Google Shape;279;p24"/>
          <p:cNvSpPr txBox="1"/>
          <p:nvPr/>
        </p:nvSpPr>
        <p:spPr>
          <a:xfrm>
            <a:off x="6563450" y="5248925"/>
            <a:ext cx="3252300" cy="11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세부 기능 개발 단계</a:t>
            </a:r>
            <a:endParaRPr sz="1800" dirty="0">
              <a:solidFill>
                <a:srgbClr val="B7B7B7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 err="1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댓글</a:t>
            </a:r>
            <a:r>
              <a:rPr lang="ko-KR" sz="1800" dirty="0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 </a:t>
            </a:r>
            <a:r>
              <a:rPr lang="ko-KR" sz="1800" dirty="0" err="1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팔로워</a:t>
            </a:r>
            <a:r>
              <a:rPr lang="ko-KR" sz="1800" dirty="0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 </a:t>
            </a:r>
            <a:r>
              <a:rPr lang="ko-KR" sz="1800" dirty="0" err="1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팔로잉</a:t>
            </a:r>
            <a:endParaRPr sz="1800" dirty="0">
              <a:solidFill>
                <a:srgbClr val="B7B7B7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파일업로드 </a:t>
            </a:r>
            <a:r>
              <a:rPr lang="ko-KR" sz="1800" dirty="0" err="1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반응형</a:t>
            </a:r>
            <a:endParaRPr sz="1800" dirty="0">
              <a:solidFill>
                <a:srgbClr val="B7B7B7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cxnSp>
        <p:nvCxnSpPr>
          <p:cNvPr id="280" name="Google Shape;280;p24"/>
          <p:cNvCxnSpPr/>
          <p:nvPr/>
        </p:nvCxnSpPr>
        <p:spPr>
          <a:xfrm>
            <a:off x="6339175" y="2207400"/>
            <a:ext cx="7500" cy="1539900"/>
          </a:xfrm>
          <a:prstGeom prst="straightConnector1">
            <a:avLst/>
          </a:prstGeom>
          <a:noFill/>
          <a:ln w="19050" cap="flat" cmpd="sng">
            <a:solidFill>
              <a:srgbClr val="FF339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1" name="Google Shape;281;p24"/>
          <p:cNvCxnSpPr/>
          <p:nvPr/>
        </p:nvCxnSpPr>
        <p:spPr>
          <a:xfrm>
            <a:off x="4394835" y="4375150"/>
            <a:ext cx="1200" cy="842100"/>
          </a:xfrm>
          <a:prstGeom prst="straightConnector1">
            <a:avLst/>
          </a:prstGeom>
          <a:noFill/>
          <a:ln w="19050" cap="flat" cmpd="sng">
            <a:solidFill>
              <a:srgbClr val="FF339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2" name="Google Shape;282;p24"/>
          <p:cNvCxnSpPr/>
          <p:nvPr/>
        </p:nvCxnSpPr>
        <p:spPr>
          <a:xfrm>
            <a:off x="9213215" y="2926542"/>
            <a:ext cx="1200" cy="842100"/>
          </a:xfrm>
          <a:prstGeom prst="straightConnector1">
            <a:avLst/>
          </a:prstGeom>
          <a:noFill/>
          <a:ln w="19050" cap="flat" cmpd="sng">
            <a:solidFill>
              <a:srgbClr val="FF339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3" name="Google Shape;283;p24"/>
          <p:cNvCxnSpPr/>
          <p:nvPr/>
        </p:nvCxnSpPr>
        <p:spPr>
          <a:xfrm>
            <a:off x="7292975" y="4360056"/>
            <a:ext cx="1200" cy="842100"/>
          </a:xfrm>
          <a:prstGeom prst="straightConnector1">
            <a:avLst/>
          </a:prstGeom>
          <a:noFill/>
          <a:ln w="19050" cap="flat" cmpd="sng">
            <a:solidFill>
              <a:srgbClr val="FF339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4" name="Google Shape;284;p24"/>
          <p:cNvSpPr/>
          <p:nvPr/>
        </p:nvSpPr>
        <p:spPr>
          <a:xfrm>
            <a:off x="0" y="505314"/>
            <a:ext cx="58182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rgbClr val="E14D79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3. </a:t>
            </a:r>
            <a:r>
              <a:rPr lang="ko-KR" sz="2800" b="1" dirty="0">
                <a:solidFill>
                  <a:srgbClr val="E14D79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프로젝트 수행 과정 - Process</a:t>
            </a:r>
            <a:endParaRPr sz="2800" b="1" dirty="0">
              <a:solidFill>
                <a:srgbClr val="E14D79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</p:txBody>
      </p:sp>
      <p:pic>
        <p:nvPicPr>
          <p:cNvPr id="285" name="Google Shape;28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0324" y="3017637"/>
            <a:ext cx="8093381" cy="352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1975" y="2417576"/>
            <a:ext cx="7236563" cy="352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41973" y="2313925"/>
            <a:ext cx="7680204" cy="385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5375" y="2266904"/>
            <a:ext cx="8093376" cy="4010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0" y="-24099"/>
            <a:ext cx="12187910" cy="228163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"/>
          <p:cNvSpPr/>
          <p:nvPr/>
        </p:nvSpPr>
        <p:spPr>
          <a:xfrm>
            <a:off x="-780415" y="3774440"/>
            <a:ext cx="2907600" cy="605100"/>
          </a:xfrm>
          <a:prstGeom prst="parallelogram">
            <a:avLst>
              <a:gd name="adj" fmla="val 25000"/>
            </a:avLst>
          </a:prstGeom>
          <a:solidFill>
            <a:srgbClr val="800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"/>
          <p:cNvSpPr/>
          <p:nvPr/>
        </p:nvSpPr>
        <p:spPr>
          <a:xfrm>
            <a:off x="2191385" y="3774440"/>
            <a:ext cx="1503600" cy="605100"/>
          </a:xfrm>
          <a:prstGeom prst="parallelogram">
            <a:avLst>
              <a:gd name="adj" fmla="val 25000"/>
            </a:avLst>
          </a:prstGeom>
          <a:solidFill>
            <a:srgbClr val="CC33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5"/>
          <p:cNvSpPr/>
          <p:nvPr/>
        </p:nvSpPr>
        <p:spPr>
          <a:xfrm>
            <a:off x="3758565" y="3774440"/>
            <a:ext cx="1503600" cy="605100"/>
          </a:xfrm>
          <a:prstGeom prst="parallelogram">
            <a:avLst>
              <a:gd name="adj" fmla="val 25000"/>
            </a:avLst>
          </a:prstGeom>
          <a:solidFill>
            <a:srgbClr val="FF33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25"/>
          <p:cNvSpPr/>
          <p:nvPr/>
        </p:nvSpPr>
        <p:spPr>
          <a:xfrm>
            <a:off x="5326380" y="3774440"/>
            <a:ext cx="1503600" cy="605100"/>
          </a:xfrm>
          <a:prstGeom prst="parallelogram">
            <a:avLst>
              <a:gd name="adj" fmla="val 25000"/>
            </a:avLst>
          </a:prstGeom>
          <a:solidFill>
            <a:srgbClr val="FF66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5"/>
          <p:cNvSpPr/>
          <p:nvPr/>
        </p:nvSpPr>
        <p:spPr>
          <a:xfrm>
            <a:off x="6893560" y="3774440"/>
            <a:ext cx="1503600" cy="605100"/>
          </a:xfrm>
          <a:prstGeom prst="parallelogram">
            <a:avLst>
              <a:gd name="adj" fmla="val 25000"/>
            </a:avLst>
          </a:prstGeom>
          <a:solidFill>
            <a:srgbClr val="FF93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"/>
          <p:cNvSpPr/>
          <p:nvPr/>
        </p:nvSpPr>
        <p:spPr>
          <a:xfrm>
            <a:off x="8461375" y="3774440"/>
            <a:ext cx="1503600" cy="605100"/>
          </a:xfrm>
          <a:prstGeom prst="parallelogram">
            <a:avLst>
              <a:gd name="adj" fmla="val 25000"/>
            </a:avLst>
          </a:prstGeom>
          <a:solidFill>
            <a:srgbClr val="F0CB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5"/>
          <p:cNvSpPr/>
          <p:nvPr/>
        </p:nvSpPr>
        <p:spPr>
          <a:xfrm>
            <a:off x="10028555" y="3774440"/>
            <a:ext cx="2907600" cy="605100"/>
          </a:xfrm>
          <a:prstGeom prst="parallelogram">
            <a:avLst>
              <a:gd name="adj" fmla="val 25000"/>
            </a:avLst>
          </a:prstGeom>
          <a:solidFill>
            <a:srgbClr val="FAED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2" name="Google Shape;302;p25"/>
          <p:cNvCxnSpPr>
            <a:endCxn id="296" idx="0"/>
          </p:cNvCxnSpPr>
          <p:nvPr/>
        </p:nvCxnSpPr>
        <p:spPr>
          <a:xfrm>
            <a:off x="2941985" y="2932340"/>
            <a:ext cx="1200" cy="842100"/>
          </a:xfrm>
          <a:prstGeom prst="straightConnector1">
            <a:avLst/>
          </a:prstGeom>
          <a:noFill/>
          <a:ln w="19050" cap="flat" cmpd="sng">
            <a:solidFill>
              <a:srgbClr val="FF339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3" name="Google Shape;303;p25"/>
          <p:cNvSpPr txBox="1"/>
          <p:nvPr/>
        </p:nvSpPr>
        <p:spPr>
          <a:xfrm>
            <a:off x="1032675" y="2274000"/>
            <a:ext cx="2907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기획 및 개발 환경 구성 </a:t>
            </a:r>
            <a:endParaRPr sz="1800" dirty="0">
              <a:solidFill>
                <a:srgbClr val="B7B7B7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기술 </a:t>
            </a:r>
            <a:r>
              <a:rPr lang="ko-KR" sz="1800" dirty="0" err="1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스택</a:t>
            </a:r>
            <a:r>
              <a:rPr lang="ko-KR" sz="1800" dirty="0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 학습 기간</a:t>
            </a:r>
            <a:endParaRPr sz="1800" dirty="0">
              <a:solidFill>
                <a:srgbClr val="B7B7B7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</p:txBody>
      </p:sp>
      <p:cxnSp>
        <p:nvCxnSpPr>
          <p:cNvPr id="304" name="Google Shape;304;p25"/>
          <p:cNvCxnSpPr/>
          <p:nvPr/>
        </p:nvCxnSpPr>
        <p:spPr>
          <a:xfrm>
            <a:off x="1275715" y="2889250"/>
            <a:ext cx="2341800" cy="216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5" name="Google Shape;305;p25"/>
          <p:cNvCxnSpPr/>
          <p:nvPr/>
        </p:nvCxnSpPr>
        <p:spPr>
          <a:xfrm>
            <a:off x="4536440" y="2903220"/>
            <a:ext cx="2334300" cy="18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6" name="Google Shape;306;p25"/>
          <p:cNvCxnSpPr/>
          <p:nvPr/>
        </p:nvCxnSpPr>
        <p:spPr>
          <a:xfrm>
            <a:off x="8644255" y="2898775"/>
            <a:ext cx="2334300" cy="18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7" name="Google Shape;307;p25"/>
          <p:cNvCxnSpPr/>
          <p:nvPr/>
        </p:nvCxnSpPr>
        <p:spPr>
          <a:xfrm>
            <a:off x="2425700" y="5247005"/>
            <a:ext cx="2334300" cy="18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8" name="Google Shape;308;p25"/>
          <p:cNvCxnSpPr/>
          <p:nvPr/>
        </p:nvCxnSpPr>
        <p:spPr>
          <a:xfrm>
            <a:off x="7022465" y="5189220"/>
            <a:ext cx="2334300" cy="18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9" name="Google Shape;309;p25"/>
          <p:cNvSpPr txBox="1"/>
          <p:nvPr/>
        </p:nvSpPr>
        <p:spPr>
          <a:xfrm>
            <a:off x="2014825" y="5278750"/>
            <a:ext cx="3156000" cy="7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기본 기능 개발 단계</a:t>
            </a:r>
            <a:endParaRPr sz="1800" dirty="0">
              <a:solidFill>
                <a:srgbClr val="B7B7B7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로그인 회원가입 </a:t>
            </a:r>
            <a:r>
              <a:rPr lang="ko-KR" sz="1800" dirty="0" err="1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메인페이지</a:t>
            </a:r>
            <a:endParaRPr sz="1800" dirty="0">
              <a:solidFill>
                <a:srgbClr val="B7B7B7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5"/>
          <p:cNvSpPr txBox="1"/>
          <p:nvPr/>
        </p:nvSpPr>
        <p:spPr>
          <a:xfrm>
            <a:off x="8644250" y="2226775"/>
            <a:ext cx="2334300" cy="7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배포 단계</a:t>
            </a:r>
            <a:endParaRPr sz="1800" dirty="0">
              <a:solidFill>
                <a:srgbClr val="B7B7B7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AWS 배포 QA</a:t>
            </a:r>
            <a:endParaRPr sz="1800" dirty="0">
              <a:solidFill>
                <a:srgbClr val="B7B7B7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311" name="Google Shape;311;p25"/>
          <p:cNvSpPr txBox="1"/>
          <p:nvPr/>
        </p:nvSpPr>
        <p:spPr>
          <a:xfrm>
            <a:off x="4427250" y="2247300"/>
            <a:ext cx="25527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추가 기능 개발 단계</a:t>
            </a:r>
            <a:endParaRPr sz="1800" dirty="0">
              <a:solidFill>
                <a:srgbClr val="B7B7B7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게시물 해시태그 </a:t>
            </a:r>
            <a:r>
              <a:rPr lang="ko-KR" sz="1800" dirty="0" err="1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펫</a:t>
            </a:r>
            <a:r>
              <a:rPr lang="ko-KR" sz="1800" dirty="0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 사용자</a:t>
            </a:r>
            <a:endParaRPr sz="1800" dirty="0">
              <a:solidFill>
                <a:srgbClr val="B7B7B7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>
              <a:solidFill>
                <a:srgbClr val="B7B7B7"/>
              </a:solidFill>
            </a:endParaRPr>
          </a:p>
        </p:txBody>
      </p:sp>
      <p:sp>
        <p:nvSpPr>
          <p:cNvPr id="312" name="Google Shape;312;p25"/>
          <p:cNvSpPr txBox="1"/>
          <p:nvPr/>
        </p:nvSpPr>
        <p:spPr>
          <a:xfrm>
            <a:off x="6563450" y="5248925"/>
            <a:ext cx="3252300" cy="11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400" b="1" dirty="0">
                <a:solidFill>
                  <a:srgbClr val="0B5394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세부 기능 개발 단계</a:t>
            </a:r>
            <a:endParaRPr sz="2400" b="1" dirty="0">
              <a:solidFill>
                <a:srgbClr val="0B5394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400" b="1" dirty="0" err="1">
                <a:solidFill>
                  <a:srgbClr val="0B5394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댓글</a:t>
            </a:r>
            <a:r>
              <a:rPr lang="ko-KR" sz="2400" b="1" dirty="0">
                <a:solidFill>
                  <a:srgbClr val="0B5394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 </a:t>
            </a:r>
            <a:r>
              <a:rPr lang="ko-KR" sz="2400" b="1" dirty="0" err="1">
                <a:solidFill>
                  <a:srgbClr val="0B5394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팔로워</a:t>
            </a:r>
            <a:r>
              <a:rPr lang="ko-KR" sz="2400" b="1" dirty="0">
                <a:solidFill>
                  <a:srgbClr val="0B5394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 </a:t>
            </a:r>
            <a:r>
              <a:rPr lang="ko-KR" sz="2400" b="1" dirty="0" err="1">
                <a:solidFill>
                  <a:srgbClr val="0B5394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팔로잉</a:t>
            </a:r>
            <a:endParaRPr sz="2400" b="1" dirty="0">
              <a:solidFill>
                <a:srgbClr val="0B5394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400" b="1" dirty="0">
                <a:solidFill>
                  <a:srgbClr val="0B5394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파일업로드 </a:t>
            </a:r>
            <a:r>
              <a:rPr lang="ko-KR" sz="2400" b="1" dirty="0" err="1">
                <a:solidFill>
                  <a:srgbClr val="0B5394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반응형</a:t>
            </a:r>
            <a:endParaRPr sz="2400" b="1" dirty="0">
              <a:solidFill>
                <a:srgbClr val="0B5394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dirty="0"/>
          </a:p>
        </p:txBody>
      </p:sp>
      <p:cxnSp>
        <p:nvCxnSpPr>
          <p:cNvPr id="313" name="Google Shape;313;p25"/>
          <p:cNvCxnSpPr/>
          <p:nvPr/>
        </p:nvCxnSpPr>
        <p:spPr>
          <a:xfrm>
            <a:off x="6345555" y="2905125"/>
            <a:ext cx="1200" cy="842100"/>
          </a:xfrm>
          <a:prstGeom prst="straightConnector1">
            <a:avLst/>
          </a:prstGeom>
          <a:noFill/>
          <a:ln w="19050" cap="flat" cmpd="sng">
            <a:solidFill>
              <a:srgbClr val="FF339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4" name="Google Shape;314;p25"/>
          <p:cNvCxnSpPr/>
          <p:nvPr/>
        </p:nvCxnSpPr>
        <p:spPr>
          <a:xfrm>
            <a:off x="4394835" y="4375150"/>
            <a:ext cx="1200" cy="842100"/>
          </a:xfrm>
          <a:prstGeom prst="straightConnector1">
            <a:avLst/>
          </a:prstGeom>
          <a:noFill/>
          <a:ln w="19050" cap="flat" cmpd="sng">
            <a:solidFill>
              <a:srgbClr val="FF339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5" name="Google Shape;315;p25"/>
          <p:cNvCxnSpPr/>
          <p:nvPr/>
        </p:nvCxnSpPr>
        <p:spPr>
          <a:xfrm>
            <a:off x="9213215" y="2926542"/>
            <a:ext cx="1200" cy="842100"/>
          </a:xfrm>
          <a:prstGeom prst="straightConnector1">
            <a:avLst/>
          </a:prstGeom>
          <a:noFill/>
          <a:ln w="19050" cap="flat" cmpd="sng">
            <a:solidFill>
              <a:srgbClr val="FF339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6" name="Google Shape;316;p25"/>
          <p:cNvCxnSpPr/>
          <p:nvPr/>
        </p:nvCxnSpPr>
        <p:spPr>
          <a:xfrm>
            <a:off x="7292975" y="4360056"/>
            <a:ext cx="1200" cy="842100"/>
          </a:xfrm>
          <a:prstGeom prst="straightConnector1">
            <a:avLst/>
          </a:prstGeom>
          <a:noFill/>
          <a:ln w="19050" cap="flat" cmpd="sng">
            <a:solidFill>
              <a:srgbClr val="FF339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7" name="Google Shape;317;p25"/>
          <p:cNvSpPr/>
          <p:nvPr/>
        </p:nvSpPr>
        <p:spPr>
          <a:xfrm>
            <a:off x="0" y="505314"/>
            <a:ext cx="58182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rgbClr val="E14D79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3. </a:t>
            </a:r>
            <a:r>
              <a:rPr lang="ko-KR" sz="2800" b="1" dirty="0">
                <a:solidFill>
                  <a:srgbClr val="E14D79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프로젝트 수행 과정 - Process</a:t>
            </a:r>
            <a:endParaRPr sz="2800" b="1" dirty="0">
              <a:solidFill>
                <a:srgbClr val="E14D79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</p:txBody>
      </p:sp>
      <p:pic>
        <p:nvPicPr>
          <p:cNvPr id="318" name="Google Shape;31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8050" y="505325"/>
            <a:ext cx="8476294" cy="46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7626" y="322538"/>
            <a:ext cx="7317050" cy="480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43900" y="290850"/>
            <a:ext cx="8947792" cy="480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0" y="-24099"/>
            <a:ext cx="12187910" cy="2281631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6"/>
          <p:cNvSpPr/>
          <p:nvPr/>
        </p:nvSpPr>
        <p:spPr>
          <a:xfrm>
            <a:off x="-780415" y="3774440"/>
            <a:ext cx="2907600" cy="605100"/>
          </a:xfrm>
          <a:prstGeom prst="parallelogram">
            <a:avLst>
              <a:gd name="adj" fmla="val 25000"/>
            </a:avLst>
          </a:prstGeom>
          <a:solidFill>
            <a:srgbClr val="800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6"/>
          <p:cNvSpPr/>
          <p:nvPr/>
        </p:nvSpPr>
        <p:spPr>
          <a:xfrm>
            <a:off x="2191385" y="3774440"/>
            <a:ext cx="1503600" cy="605100"/>
          </a:xfrm>
          <a:prstGeom prst="parallelogram">
            <a:avLst>
              <a:gd name="adj" fmla="val 25000"/>
            </a:avLst>
          </a:prstGeom>
          <a:solidFill>
            <a:srgbClr val="CC33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6"/>
          <p:cNvSpPr/>
          <p:nvPr/>
        </p:nvSpPr>
        <p:spPr>
          <a:xfrm>
            <a:off x="3758565" y="3774440"/>
            <a:ext cx="1503600" cy="605100"/>
          </a:xfrm>
          <a:prstGeom prst="parallelogram">
            <a:avLst>
              <a:gd name="adj" fmla="val 25000"/>
            </a:avLst>
          </a:prstGeom>
          <a:solidFill>
            <a:srgbClr val="FF33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26"/>
          <p:cNvSpPr/>
          <p:nvPr/>
        </p:nvSpPr>
        <p:spPr>
          <a:xfrm>
            <a:off x="5326380" y="3774440"/>
            <a:ext cx="1503600" cy="605100"/>
          </a:xfrm>
          <a:prstGeom prst="parallelogram">
            <a:avLst>
              <a:gd name="adj" fmla="val 25000"/>
            </a:avLst>
          </a:prstGeom>
          <a:solidFill>
            <a:srgbClr val="FF66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6"/>
          <p:cNvSpPr/>
          <p:nvPr/>
        </p:nvSpPr>
        <p:spPr>
          <a:xfrm>
            <a:off x="6893560" y="3774440"/>
            <a:ext cx="1503600" cy="605100"/>
          </a:xfrm>
          <a:prstGeom prst="parallelogram">
            <a:avLst>
              <a:gd name="adj" fmla="val 25000"/>
            </a:avLst>
          </a:prstGeom>
          <a:solidFill>
            <a:srgbClr val="FF93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6"/>
          <p:cNvSpPr/>
          <p:nvPr/>
        </p:nvSpPr>
        <p:spPr>
          <a:xfrm>
            <a:off x="8461375" y="3774440"/>
            <a:ext cx="1503600" cy="605100"/>
          </a:xfrm>
          <a:prstGeom prst="parallelogram">
            <a:avLst>
              <a:gd name="adj" fmla="val 25000"/>
            </a:avLst>
          </a:prstGeom>
          <a:solidFill>
            <a:srgbClr val="F0CB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6"/>
          <p:cNvSpPr/>
          <p:nvPr/>
        </p:nvSpPr>
        <p:spPr>
          <a:xfrm>
            <a:off x="10028555" y="3774440"/>
            <a:ext cx="2907600" cy="605100"/>
          </a:xfrm>
          <a:prstGeom prst="parallelogram">
            <a:avLst>
              <a:gd name="adj" fmla="val 25000"/>
            </a:avLst>
          </a:prstGeom>
          <a:solidFill>
            <a:srgbClr val="FAED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4" name="Google Shape;334;p26"/>
          <p:cNvCxnSpPr>
            <a:endCxn id="328" idx="0"/>
          </p:cNvCxnSpPr>
          <p:nvPr/>
        </p:nvCxnSpPr>
        <p:spPr>
          <a:xfrm>
            <a:off x="2941985" y="2932340"/>
            <a:ext cx="1200" cy="842100"/>
          </a:xfrm>
          <a:prstGeom prst="straightConnector1">
            <a:avLst/>
          </a:prstGeom>
          <a:noFill/>
          <a:ln w="19050" cap="flat" cmpd="sng">
            <a:solidFill>
              <a:srgbClr val="FF339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35" name="Google Shape;335;p26"/>
          <p:cNvSpPr txBox="1"/>
          <p:nvPr/>
        </p:nvSpPr>
        <p:spPr>
          <a:xfrm>
            <a:off x="1032675" y="2274000"/>
            <a:ext cx="2907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기획 및 개발 환경 구성 </a:t>
            </a:r>
            <a:endParaRPr sz="1800" dirty="0">
              <a:solidFill>
                <a:srgbClr val="B7B7B7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기술 </a:t>
            </a:r>
            <a:r>
              <a:rPr lang="ko-KR" sz="1800" dirty="0" err="1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스택</a:t>
            </a:r>
            <a:r>
              <a:rPr lang="ko-KR" sz="1800" dirty="0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 학습 기간</a:t>
            </a:r>
            <a:endParaRPr sz="1800" dirty="0">
              <a:solidFill>
                <a:srgbClr val="B7B7B7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</p:txBody>
      </p:sp>
      <p:cxnSp>
        <p:nvCxnSpPr>
          <p:cNvPr id="336" name="Google Shape;336;p26"/>
          <p:cNvCxnSpPr/>
          <p:nvPr/>
        </p:nvCxnSpPr>
        <p:spPr>
          <a:xfrm>
            <a:off x="1275715" y="2889250"/>
            <a:ext cx="2341800" cy="216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7" name="Google Shape;337;p26"/>
          <p:cNvCxnSpPr/>
          <p:nvPr/>
        </p:nvCxnSpPr>
        <p:spPr>
          <a:xfrm>
            <a:off x="4536440" y="2903220"/>
            <a:ext cx="2334300" cy="18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8" name="Google Shape;338;p26"/>
          <p:cNvCxnSpPr/>
          <p:nvPr/>
        </p:nvCxnSpPr>
        <p:spPr>
          <a:xfrm>
            <a:off x="8644255" y="2898775"/>
            <a:ext cx="2334300" cy="18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9" name="Google Shape;339;p26"/>
          <p:cNvCxnSpPr/>
          <p:nvPr/>
        </p:nvCxnSpPr>
        <p:spPr>
          <a:xfrm>
            <a:off x="2425700" y="5247005"/>
            <a:ext cx="2334300" cy="18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0" name="Google Shape;340;p26"/>
          <p:cNvCxnSpPr/>
          <p:nvPr/>
        </p:nvCxnSpPr>
        <p:spPr>
          <a:xfrm>
            <a:off x="7022465" y="5189220"/>
            <a:ext cx="2334300" cy="18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1" name="Google Shape;341;p26"/>
          <p:cNvSpPr txBox="1"/>
          <p:nvPr/>
        </p:nvSpPr>
        <p:spPr>
          <a:xfrm>
            <a:off x="2014825" y="5278750"/>
            <a:ext cx="3156000" cy="7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기본 기능 개발 단계</a:t>
            </a:r>
            <a:endParaRPr sz="1800" dirty="0">
              <a:solidFill>
                <a:srgbClr val="B7B7B7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로그인 회원가입 </a:t>
            </a:r>
            <a:r>
              <a:rPr lang="ko-KR" sz="1800" dirty="0" err="1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메인페이지</a:t>
            </a:r>
            <a:endParaRPr sz="1800" dirty="0">
              <a:solidFill>
                <a:srgbClr val="B7B7B7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6"/>
          <p:cNvSpPr txBox="1"/>
          <p:nvPr/>
        </p:nvSpPr>
        <p:spPr>
          <a:xfrm>
            <a:off x="8644250" y="2134800"/>
            <a:ext cx="2334300" cy="7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400" b="1" dirty="0">
                <a:solidFill>
                  <a:srgbClr val="0B5394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배포 단계</a:t>
            </a:r>
            <a:endParaRPr sz="2400" b="1" dirty="0">
              <a:solidFill>
                <a:srgbClr val="0B5394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400" b="1" dirty="0">
                <a:solidFill>
                  <a:srgbClr val="0B5394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AWS 배포 QA</a:t>
            </a:r>
            <a:endParaRPr sz="2400" b="1" dirty="0">
              <a:solidFill>
                <a:srgbClr val="0B5394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dirty="0"/>
          </a:p>
        </p:txBody>
      </p:sp>
      <p:sp>
        <p:nvSpPr>
          <p:cNvPr id="343" name="Google Shape;343;p26"/>
          <p:cNvSpPr txBox="1"/>
          <p:nvPr/>
        </p:nvSpPr>
        <p:spPr>
          <a:xfrm>
            <a:off x="4427250" y="2247300"/>
            <a:ext cx="25527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추가 기능 개발 단계</a:t>
            </a:r>
            <a:endParaRPr sz="1800" dirty="0">
              <a:solidFill>
                <a:srgbClr val="B7B7B7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게시물 해시태그 </a:t>
            </a:r>
            <a:r>
              <a:rPr lang="ko-KR" sz="1800" dirty="0" err="1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펫</a:t>
            </a:r>
            <a:r>
              <a:rPr lang="ko-KR" sz="1800" dirty="0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 사용자</a:t>
            </a:r>
            <a:endParaRPr sz="1800" dirty="0">
              <a:solidFill>
                <a:srgbClr val="B7B7B7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>
              <a:solidFill>
                <a:srgbClr val="B7B7B7"/>
              </a:solidFill>
            </a:endParaRPr>
          </a:p>
        </p:txBody>
      </p:sp>
      <p:sp>
        <p:nvSpPr>
          <p:cNvPr id="344" name="Google Shape;344;p26"/>
          <p:cNvSpPr txBox="1"/>
          <p:nvPr/>
        </p:nvSpPr>
        <p:spPr>
          <a:xfrm>
            <a:off x="6563450" y="5248925"/>
            <a:ext cx="3252300" cy="11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세부 기능 개발 단계</a:t>
            </a:r>
            <a:endParaRPr sz="1800" dirty="0">
              <a:solidFill>
                <a:srgbClr val="B7B7B7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 err="1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댓글</a:t>
            </a:r>
            <a:r>
              <a:rPr lang="ko-KR" sz="1800" dirty="0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 </a:t>
            </a:r>
            <a:r>
              <a:rPr lang="ko-KR" sz="1800" dirty="0" err="1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팔로워</a:t>
            </a:r>
            <a:r>
              <a:rPr lang="ko-KR" sz="1800" dirty="0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 </a:t>
            </a:r>
            <a:r>
              <a:rPr lang="ko-KR" sz="1800" dirty="0" err="1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팔로잉</a:t>
            </a:r>
            <a:endParaRPr sz="1800" dirty="0">
              <a:solidFill>
                <a:srgbClr val="B7B7B7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파일업로드 </a:t>
            </a:r>
            <a:r>
              <a:rPr lang="ko-KR" sz="1800" dirty="0" err="1">
                <a:solidFill>
                  <a:srgbClr val="B7B7B7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반응형</a:t>
            </a:r>
            <a:endParaRPr sz="1800" dirty="0">
              <a:solidFill>
                <a:srgbClr val="B7B7B7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cxnSp>
        <p:nvCxnSpPr>
          <p:cNvPr id="345" name="Google Shape;345;p26"/>
          <p:cNvCxnSpPr/>
          <p:nvPr/>
        </p:nvCxnSpPr>
        <p:spPr>
          <a:xfrm>
            <a:off x="6345555" y="2905125"/>
            <a:ext cx="1200" cy="842100"/>
          </a:xfrm>
          <a:prstGeom prst="straightConnector1">
            <a:avLst/>
          </a:prstGeom>
          <a:noFill/>
          <a:ln w="19050" cap="flat" cmpd="sng">
            <a:solidFill>
              <a:srgbClr val="FF339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6" name="Google Shape;346;p26"/>
          <p:cNvCxnSpPr/>
          <p:nvPr/>
        </p:nvCxnSpPr>
        <p:spPr>
          <a:xfrm>
            <a:off x="4394835" y="4375150"/>
            <a:ext cx="1200" cy="842100"/>
          </a:xfrm>
          <a:prstGeom prst="straightConnector1">
            <a:avLst/>
          </a:prstGeom>
          <a:noFill/>
          <a:ln w="19050" cap="flat" cmpd="sng">
            <a:solidFill>
              <a:srgbClr val="FF339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7" name="Google Shape;347;p26"/>
          <p:cNvCxnSpPr/>
          <p:nvPr/>
        </p:nvCxnSpPr>
        <p:spPr>
          <a:xfrm>
            <a:off x="9213215" y="2926542"/>
            <a:ext cx="1200" cy="842100"/>
          </a:xfrm>
          <a:prstGeom prst="straightConnector1">
            <a:avLst/>
          </a:prstGeom>
          <a:noFill/>
          <a:ln w="19050" cap="flat" cmpd="sng">
            <a:solidFill>
              <a:srgbClr val="FF339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48" name="Google Shape;348;p26"/>
          <p:cNvCxnSpPr/>
          <p:nvPr/>
        </p:nvCxnSpPr>
        <p:spPr>
          <a:xfrm>
            <a:off x="7292975" y="4360056"/>
            <a:ext cx="1200" cy="842100"/>
          </a:xfrm>
          <a:prstGeom prst="straightConnector1">
            <a:avLst/>
          </a:prstGeom>
          <a:noFill/>
          <a:ln w="19050" cap="flat" cmpd="sng">
            <a:solidFill>
              <a:srgbClr val="FF339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9" name="Google Shape;349;p26"/>
          <p:cNvSpPr/>
          <p:nvPr/>
        </p:nvSpPr>
        <p:spPr>
          <a:xfrm>
            <a:off x="0" y="505314"/>
            <a:ext cx="58182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rgbClr val="E14D79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3. </a:t>
            </a:r>
            <a:r>
              <a:rPr lang="ko-KR" sz="2800" b="1" dirty="0">
                <a:solidFill>
                  <a:srgbClr val="E14D79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프로젝트 수행 과정 - Process</a:t>
            </a:r>
            <a:endParaRPr sz="2800" b="1" dirty="0">
              <a:solidFill>
                <a:srgbClr val="E14D79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</p:txBody>
      </p:sp>
      <p:pic>
        <p:nvPicPr>
          <p:cNvPr id="350" name="Google Shape;35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7775" y="1165025"/>
            <a:ext cx="5444850" cy="54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3399"/>
            <a:ext cx="12187910" cy="228163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7"/>
          <p:cNvSpPr/>
          <p:nvPr/>
        </p:nvSpPr>
        <p:spPr>
          <a:xfrm>
            <a:off x="0" y="505314"/>
            <a:ext cx="58182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rgbClr val="E14D79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4. </a:t>
            </a:r>
            <a:r>
              <a:rPr lang="ko-KR" sz="2800" b="1" dirty="0">
                <a:solidFill>
                  <a:srgbClr val="E14D79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발전 방향</a:t>
            </a:r>
            <a:endParaRPr sz="2800" b="1" dirty="0">
              <a:solidFill>
                <a:srgbClr val="E14D79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</p:txBody>
      </p:sp>
      <p:pic>
        <p:nvPicPr>
          <p:cNvPr id="358" name="Google Shape;35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1843" y="1706494"/>
            <a:ext cx="1713693" cy="1713693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7"/>
          <p:cNvSpPr txBox="1"/>
          <p:nvPr/>
        </p:nvSpPr>
        <p:spPr>
          <a:xfrm>
            <a:off x="1821850" y="3420163"/>
            <a:ext cx="19554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dirty="0" err="1"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펫</a:t>
            </a:r>
            <a:r>
              <a:rPr lang="ko-KR" sz="3000" dirty="0"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 작명소</a:t>
            </a:r>
            <a:endParaRPr sz="3000" dirty="0"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</p:txBody>
      </p:sp>
      <p:pic>
        <p:nvPicPr>
          <p:cNvPr id="360" name="Google Shape;36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0075" y="1309575"/>
            <a:ext cx="2053500" cy="20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7"/>
          <p:cNvSpPr txBox="1"/>
          <p:nvPr/>
        </p:nvSpPr>
        <p:spPr>
          <a:xfrm>
            <a:off x="5254663" y="3256350"/>
            <a:ext cx="19554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dirty="0"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예방 접종</a:t>
            </a:r>
            <a:endParaRPr sz="3000" dirty="0"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</p:txBody>
      </p:sp>
      <p:grpSp>
        <p:nvGrpSpPr>
          <p:cNvPr id="362" name="Google Shape;362;p27"/>
          <p:cNvGrpSpPr/>
          <p:nvPr/>
        </p:nvGrpSpPr>
        <p:grpSpPr>
          <a:xfrm>
            <a:off x="4791975" y="4256899"/>
            <a:ext cx="3277200" cy="2204389"/>
            <a:chOff x="6222125" y="1938636"/>
            <a:chExt cx="3277200" cy="2204389"/>
          </a:xfrm>
        </p:grpSpPr>
        <p:pic>
          <p:nvPicPr>
            <p:cNvPr id="363" name="Google Shape;363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95200" y="1938636"/>
              <a:ext cx="1723200" cy="1723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4" name="Google Shape;364;p27"/>
            <p:cNvSpPr txBox="1"/>
            <p:nvPr/>
          </p:nvSpPr>
          <p:spPr>
            <a:xfrm>
              <a:off x="6222125" y="3661825"/>
              <a:ext cx="32772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700" dirty="0" err="1">
                  <a:latin typeface="1훈떡볶이 R" pitchFamily="18" charset="-127"/>
                  <a:ea typeface="1훈떡볶이 R" pitchFamily="18" charset="-127"/>
                  <a:cs typeface="Jua"/>
                  <a:sym typeface="Jua"/>
                </a:rPr>
                <a:t>맵</a:t>
              </a:r>
              <a:r>
                <a:rPr lang="ko-KR" sz="2700" dirty="0">
                  <a:latin typeface="1훈떡볶이 R" pitchFamily="18" charset="-127"/>
                  <a:ea typeface="1훈떡볶이 R" pitchFamily="18" charset="-127"/>
                  <a:cs typeface="Jua"/>
                  <a:sym typeface="Jua"/>
                </a:rPr>
                <a:t> API 산책 경로</a:t>
              </a:r>
              <a:endParaRPr sz="2700" dirty="0">
                <a:latin typeface="1훈떡볶이 R" pitchFamily="18" charset="-127"/>
                <a:ea typeface="1훈떡볶이 R" pitchFamily="18" charset="-127"/>
                <a:cs typeface="Jua"/>
                <a:sym typeface="Jua"/>
              </a:endParaRPr>
            </a:p>
          </p:txBody>
        </p:sp>
      </p:grpSp>
      <p:grpSp>
        <p:nvGrpSpPr>
          <p:cNvPr id="365" name="Google Shape;365;p27"/>
          <p:cNvGrpSpPr/>
          <p:nvPr/>
        </p:nvGrpSpPr>
        <p:grpSpPr>
          <a:xfrm>
            <a:off x="1524415" y="4442875"/>
            <a:ext cx="2308500" cy="2018412"/>
            <a:chOff x="8409677" y="2110425"/>
            <a:chExt cx="2308500" cy="2018412"/>
          </a:xfrm>
        </p:grpSpPr>
        <p:pic>
          <p:nvPicPr>
            <p:cNvPr id="366" name="Google Shape;366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866475" y="2110425"/>
              <a:ext cx="1609700" cy="1609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7" name="Google Shape;367;p27"/>
            <p:cNvSpPr txBox="1"/>
            <p:nvPr/>
          </p:nvSpPr>
          <p:spPr>
            <a:xfrm>
              <a:off x="8409677" y="3647638"/>
              <a:ext cx="23085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900" dirty="0">
                  <a:latin typeface="1훈떡볶이 R" pitchFamily="18" charset="-127"/>
                  <a:ea typeface="1훈떡볶이 R" pitchFamily="18" charset="-127"/>
                  <a:cs typeface="Jua"/>
                  <a:sym typeface="Jua"/>
                </a:rPr>
                <a:t> </a:t>
              </a:r>
              <a:r>
                <a:rPr lang="ko-KR" sz="2900" dirty="0" err="1">
                  <a:latin typeface="1훈떡볶이 R" pitchFamily="18" charset="-127"/>
                  <a:ea typeface="1훈떡볶이 R" pitchFamily="18" charset="-127"/>
                  <a:cs typeface="Jua"/>
                  <a:sym typeface="Jua"/>
                </a:rPr>
                <a:t>펫</a:t>
              </a:r>
              <a:r>
                <a:rPr lang="ko-KR" sz="2900" dirty="0">
                  <a:latin typeface="1훈떡볶이 R" pitchFamily="18" charset="-127"/>
                  <a:ea typeface="1훈떡볶이 R" pitchFamily="18" charset="-127"/>
                  <a:cs typeface="Jua"/>
                  <a:sym typeface="Jua"/>
                </a:rPr>
                <a:t> 다이어리</a:t>
              </a:r>
              <a:endParaRPr sz="2900" dirty="0">
                <a:latin typeface="1훈떡볶이 R" pitchFamily="18" charset="-127"/>
                <a:ea typeface="1훈떡볶이 R" pitchFamily="18" charset="-127"/>
                <a:cs typeface="Jua"/>
                <a:sym typeface="Jua"/>
              </a:endParaRPr>
            </a:p>
          </p:txBody>
        </p:sp>
      </p:grpSp>
      <p:pic>
        <p:nvPicPr>
          <p:cNvPr id="368" name="Google Shape;368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12125" y="1308682"/>
            <a:ext cx="2428875" cy="24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7"/>
          <p:cNvSpPr txBox="1"/>
          <p:nvPr/>
        </p:nvSpPr>
        <p:spPr>
          <a:xfrm>
            <a:off x="8687501" y="3188400"/>
            <a:ext cx="205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dirty="0" err="1"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펫</a:t>
            </a:r>
            <a:r>
              <a:rPr lang="ko-KR" sz="3000" dirty="0"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 </a:t>
            </a:r>
            <a:r>
              <a:rPr lang="ko-KR" sz="3000" dirty="0" err="1"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소개팅</a:t>
            </a:r>
            <a:endParaRPr sz="3000" dirty="0"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</p:txBody>
      </p:sp>
      <p:grpSp>
        <p:nvGrpSpPr>
          <p:cNvPr id="370" name="Google Shape;370;p27"/>
          <p:cNvGrpSpPr/>
          <p:nvPr/>
        </p:nvGrpSpPr>
        <p:grpSpPr>
          <a:xfrm>
            <a:off x="8312166" y="4080838"/>
            <a:ext cx="2428800" cy="2277000"/>
            <a:chOff x="6782828" y="4450800"/>
            <a:chExt cx="2428800" cy="2277000"/>
          </a:xfrm>
        </p:grpSpPr>
        <p:pic>
          <p:nvPicPr>
            <p:cNvPr id="371" name="Google Shape;371;p2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874150" y="4450800"/>
              <a:ext cx="1795800" cy="1795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2" name="Google Shape;372;p27"/>
            <p:cNvSpPr txBox="1"/>
            <p:nvPr/>
          </p:nvSpPr>
          <p:spPr>
            <a:xfrm>
              <a:off x="6782828" y="6246600"/>
              <a:ext cx="24288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000" dirty="0">
                  <a:latin typeface="1훈떡볶이 R" pitchFamily="18" charset="-127"/>
                  <a:ea typeface="1훈떡볶이 R" pitchFamily="18" charset="-127"/>
                  <a:cs typeface="Jua"/>
                  <a:sym typeface="Jua"/>
                </a:rPr>
                <a:t>  장례 서비스</a:t>
              </a:r>
              <a:endParaRPr sz="3000" dirty="0">
                <a:latin typeface="1훈떡볶이 R" pitchFamily="18" charset="-127"/>
                <a:ea typeface="1훈떡볶이 R" pitchFamily="18" charset="-127"/>
                <a:cs typeface="Jua"/>
                <a:sym typeface="Ju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3399"/>
            <a:ext cx="12187910" cy="2281631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8"/>
          <p:cNvSpPr/>
          <p:nvPr/>
        </p:nvSpPr>
        <p:spPr>
          <a:xfrm>
            <a:off x="0" y="505314"/>
            <a:ext cx="58182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rgbClr val="E14D79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5. </a:t>
            </a:r>
            <a:r>
              <a:rPr lang="ko-KR" sz="2800" b="1" dirty="0">
                <a:solidFill>
                  <a:srgbClr val="E14D79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기대 효과</a:t>
            </a:r>
            <a:endParaRPr sz="2800" b="1" dirty="0">
              <a:solidFill>
                <a:srgbClr val="E14D79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</p:txBody>
      </p:sp>
      <p:sp>
        <p:nvSpPr>
          <p:cNvPr id="380" name="Google Shape;380;p28"/>
          <p:cNvSpPr/>
          <p:nvPr/>
        </p:nvSpPr>
        <p:spPr>
          <a:xfrm>
            <a:off x="2268650" y="1962450"/>
            <a:ext cx="5683200" cy="31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58595B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pic>
        <p:nvPicPr>
          <p:cNvPr id="381" name="Google Shape;38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5788" y="3815982"/>
            <a:ext cx="2152650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8950" y="1414175"/>
            <a:ext cx="2152650" cy="21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2025" y="3725369"/>
            <a:ext cx="1963850" cy="216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44363" y="3815967"/>
            <a:ext cx="1816279" cy="1980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08375" y="1409550"/>
            <a:ext cx="2152650" cy="2121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2162" y="-1124550"/>
            <a:ext cx="11503577" cy="878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250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500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500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5471" y="0"/>
            <a:ext cx="12462933" cy="701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490350" y="450300"/>
            <a:ext cx="11211300" cy="5957400"/>
          </a:xfrm>
          <a:prstGeom prst="rect">
            <a:avLst/>
          </a:prstGeom>
          <a:blipFill rotWithShape="1">
            <a:blip r:embed="rId3">
              <a:alphaModFix amt="39000"/>
            </a:blip>
            <a:stretch>
              <a:fillRect/>
            </a:stretch>
          </a:blip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2002500" y="1601575"/>
            <a:ext cx="8187000" cy="15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200" b="1" dirty="0">
                <a:solidFill>
                  <a:srgbClr val="58595B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반려동물 SNS 서비스</a:t>
            </a:r>
            <a:endParaRPr sz="7200" b="1" dirty="0">
              <a:solidFill>
                <a:srgbClr val="58595B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rgbClr val="58595B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서울 2팀</a:t>
            </a:r>
            <a:endParaRPr sz="3000" b="1" dirty="0">
              <a:solidFill>
                <a:srgbClr val="58595B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50" y="1"/>
            <a:ext cx="12187910" cy="228163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7044775" y="4934025"/>
            <a:ext cx="4616400" cy="10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54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8595B"/>
              </a:buClr>
              <a:buSzPts val="2400"/>
              <a:buFont typeface="Jua"/>
              <a:buChar char="•"/>
            </a:pPr>
            <a:r>
              <a:rPr lang="ko-KR" sz="2400" dirty="0">
                <a:solidFill>
                  <a:srgbClr val="58595B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2020.01.13 ~ 2020.02.21</a:t>
            </a:r>
            <a:endParaRPr sz="2400" dirty="0">
              <a:solidFill>
                <a:srgbClr val="58595B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228600" lvl="0" indent="-254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8595B"/>
              </a:buClr>
              <a:buSzPts val="2400"/>
              <a:buFont typeface="Jua"/>
              <a:buChar char="•"/>
            </a:pPr>
            <a:r>
              <a:rPr lang="ko-KR" sz="2400" dirty="0">
                <a:solidFill>
                  <a:srgbClr val="58595B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남동해 박민식 서현욱 서유리 </a:t>
            </a:r>
            <a:r>
              <a:rPr lang="ko-KR" sz="2400" dirty="0" err="1">
                <a:solidFill>
                  <a:srgbClr val="58595B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이설유</a:t>
            </a:r>
            <a:endParaRPr dirty="0">
              <a:solidFill>
                <a:srgbClr val="58595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3399"/>
            <a:ext cx="12187910" cy="228163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/>
          <p:nvPr/>
        </p:nvSpPr>
        <p:spPr>
          <a:xfrm>
            <a:off x="0" y="505314"/>
            <a:ext cx="5818094" cy="659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rgbClr val="E14D79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1. </a:t>
            </a:r>
            <a:r>
              <a:rPr lang="ko-KR" sz="2800" b="1" dirty="0">
                <a:solidFill>
                  <a:srgbClr val="E14D79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기획 배경 및 목표</a:t>
            </a:r>
            <a:endParaRPr sz="2800" b="1" dirty="0">
              <a:solidFill>
                <a:srgbClr val="E14D79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76825" y="1773175"/>
            <a:ext cx="10651561" cy="4268175"/>
            <a:chOff x="876825" y="1773175"/>
            <a:chExt cx="10651561" cy="4268175"/>
          </a:xfrm>
        </p:grpSpPr>
        <p:pic>
          <p:nvPicPr>
            <p:cNvPr id="104" name="Google Shape;104;p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76825" y="1876200"/>
              <a:ext cx="5043150" cy="416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8100" y="1773175"/>
              <a:ext cx="5710286" cy="4165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3399"/>
            <a:ext cx="12187910" cy="228163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/>
          <p:nvPr/>
        </p:nvSpPr>
        <p:spPr>
          <a:xfrm>
            <a:off x="0" y="505314"/>
            <a:ext cx="58182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rgbClr val="E14D79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1. </a:t>
            </a:r>
            <a:r>
              <a:rPr lang="ko-KR" sz="2800" b="1" dirty="0">
                <a:solidFill>
                  <a:srgbClr val="E14D79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기획 배경 및 목표</a:t>
            </a:r>
            <a:endParaRPr sz="2800" b="1" dirty="0">
              <a:solidFill>
                <a:srgbClr val="E14D79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">
            <a:off x="1696471" y="4113644"/>
            <a:ext cx="3116209" cy="2236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2700" y="1682024"/>
            <a:ext cx="3116199" cy="2284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0675" y="2985648"/>
            <a:ext cx="2566648" cy="156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64550" y="1498525"/>
            <a:ext cx="3202778" cy="228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92575" y="600713"/>
            <a:ext cx="2478439" cy="22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61962" y="4821521"/>
            <a:ext cx="2139700" cy="1649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02700" y="4233644"/>
            <a:ext cx="2579774" cy="211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7"/>
          <p:cNvPicPr preferRelativeResize="0"/>
          <p:nvPr/>
        </p:nvPicPr>
        <p:blipFill rotWithShape="1">
          <a:blip r:embed="rId3">
            <a:alphaModFix/>
          </a:blip>
          <a:srcRect r="-1636" b="14229"/>
          <a:stretch/>
        </p:blipFill>
        <p:spPr>
          <a:xfrm>
            <a:off x="1682280" y="1442502"/>
            <a:ext cx="9141176" cy="439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6175" y="1165073"/>
            <a:ext cx="6792397" cy="47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-23399"/>
            <a:ext cx="12187910" cy="228163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/>
          <p:nvPr/>
        </p:nvSpPr>
        <p:spPr>
          <a:xfrm>
            <a:off x="0" y="505314"/>
            <a:ext cx="58182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rgbClr val="E14D79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1. </a:t>
            </a:r>
            <a:r>
              <a:rPr lang="ko-KR" sz="2800" b="1" dirty="0">
                <a:solidFill>
                  <a:srgbClr val="E14D79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기획 배경 및 목표</a:t>
            </a:r>
            <a:endParaRPr sz="2800" b="1" dirty="0">
              <a:solidFill>
                <a:srgbClr val="E14D79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</p:txBody>
      </p:sp>
      <p:sp>
        <p:nvSpPr>
          <p:cNvPr id="129" name="Google Shape;129;p17"/>
          <p:cNvSpPr/>
          <p:nvPr/>
        </p:nvSpPr>
        <p:spPr>
          <a:xfrm>
            <a:off x="3420185" y="5692496"/>
            <a:ext cx="4558500" cy="11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rgbClr val="E14D79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내 반려동물이 이렇게 귀엽다??</a:t>
            </a:r>
            <a:endParaRPr sz="2400" b="1" dirty="0">
              <a:solidFill>
                <a:srgbClr val="E14D79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</p:txBody>
      </p:sp>
      <p:pic>
        <p:nvPicPr>
          <p:cNvPr id="130" name="Google Shape;13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598547" y="1165075"/>
            <a:ext cx="6416659" cy="47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57214" y="-1121258"/>
            <a:ext cx="487363" cy="487363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/>
          <p:cNvSpPr/>
          <p:nvPr/>
        </p:nvSpPr>
        <p:spPr>
          <a:xfrm>
            <a:off x="4214744" y="2569695"/>
            <a:ext cx="4953300" cy="15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0" b="0" i="0" u="none" strike="noStrike" cap="none">
                <a:solidFill>
                  <a:srgbClr val="000000"/>
                </a:solidFill>
                <a:latin typeface="Acme"/>
                <a:ea typeface="Acme"/>
                <a:cs typeface="Acme"/>
                <a:sym typeface="Acme"/>
              </a:rPr>
              <a:t>Pet </a:t>
            </a:r>
            <a:r>
              <a:rPr lang="ko-KR" sz="10500" b="0" i="0" u="none" strike="noStrike" cap="none">
                <a:solidFill>
                  <a:srgbClr val="E14D79"/>
                </a:solidFill>
                <a:latin typeface="Acme"/>
                <a:ea typeface="Acme"/>
                <a:cs typeface="Acme"/>
                <a:sym typeface="Acme"/>
              </a:rPr>
              <a:t>Ple</a:t>
            </a:r>
            <a:endParaRPr sz="10500" b="0" i="0" u="none" strike="noStrike" cap="none">
              <a:solidFill>
                <a:srgbClr val="E14D79"/>
              </a:solidFill>
              <a:latin typeface="Acme"/>
              <a:ea typeface="Acme"/>
              <a:cs typeface="Acme"/>
              <a:sym typeface="Acme"/>
            </a:endParaRPr>
          </a:p>
        </p:txBody>
      </p:sp>
      <p:pic>
        <p:nvPicPr>
          <p:cNvPr id="137" name="Google Shape;13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864034">
            <a:off x="3337084" y="540110"/>
            <a:ext cx="4934538" cy="3160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-23399"/>
            <a:ext cx="12187910" cy="2281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7025" y="4264000"/>
            <a:ext cx="3893610" cy="217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3399"/>
            <a:ext cx="12187910" cy="228163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/>
          <p:nvPr/>
        </p:nvSpPr>
        <p:spPr>
          <a:xfrm>
            <a:off x="0" y="505314"/>
            <a:ext cx="5818094" cy="659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rgbClr val="E14D79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2. </a:t>
            </a:r>
            <a:r>
              <a:rPr lang="ko-KR" sz="2800" b="1" dirty="0">
                <a:solidFill>
                  <a:srgbClr val="E14D79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프로젝트 - UCC </a:t>
            </a:r>
            <a:endParaRPr dirty="0"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</p:txBody>
      </p:sp>
      <p:pic>
        <p:nvPicPr>
          <p:cNvPr id="147" name="Google Shape;147;p19" descr="2반 2팀 PetPle" title="2반 2팀 PetPle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6925" y="1165071"/>
            <a:ext cx="7352950" cy="55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3399"/>
            <a:ext cx="12187910" cy="228163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/>
          <p:nvPr/>
        </p:nvSpPr>
        <p:spPr>
          <a:xfrm>
            <a:off x="0" y="505314"/>
            <a:ext cx="5818094" cy="659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rgbClr val="E14D79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3. </a:t>
            </a:r>
            <a:r>
              <a:rPr lang="ko-KR" sz="2800" b="1" dirty="0">
                <a:solidFill>
                  <a:srgbClr val="E14D79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프로젝트 수행 과정 - 개발환경</a:t>
            </a:r>
            <a:r>
              <a:rPr lang="ko-KR" sz="2800" dirty="0">
                <a:solidFill>
                  <a:srgbClr val="E14D79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 </a:t>
            </a:r>
            <a:endParaRPr sz="2800" dirty="0">
              <a:solidFill>
                <a:srgbClr val="E14D79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</p:txBody>
      </p:sp>
      <p:pic>
        <p:nvPicPr>
          <p:cNvPr id="155" name="Google Shape;155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6224" y="1928100"/>
            <a:ext cx="2506186" cy="136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67025" y="1850522"/>
            <a:ext cx="2376749" cy="1517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54250" y="4953440"/>
            <a:ext cx="1742625" cy="9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0" descr="C:/Users/student/AppData/Roaming/PolarisOffice/ETemp/6196_945192/fImage98161374764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68401" y="1569869"/>
            <a:ext cx="1669500" cy="1624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0" descr="C:/Users/student/AppData/Roaming/PolarisOffice/ETemp/6196_945192/fImage1108113773994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05574" y="4777876"/>
            <a:ext cx="2376741" cy="125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0" descr="C:/Users/student/AppData/Roaming/PolarisOffice/ETemp/6196_945192/fImage1476113798620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681302" y="3512215"/>
            <a:ext cx="2224991" cy="136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393075" y="2713375"/>
            <a:ext cx="1483290" cy="162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0" descr="aws 이미지 검색결과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744924" y="3567477"/>
            <a:ext cx="1669490" cy="125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 descr="반응형 웹 image에 대한 이미지 검색결과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16873" y="2679460"/>
            <a:ext cx="2328675" cy="1621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 descr="아파치 톰캣 이미지 검색결과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112900" y="4722616"/>
            <a:ext cx="2043924" cy="1362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/>
          <p:nvPr/>
        </p:nvSpPr>
        <p:spPr>
          <a:xfrm>
            <a:off x="-780415" y="3774440"/>
            <a:ext cx="2907600" cy="605100"/>
          </a:xfrm>
          <a:prstGeom prst="parallelogram">
            <a:avLst>
              <a:gd name="adj" fmla="val 25000"/>
            </a:avLst>
          </a:prstGeom>
          <a:solidFill>
            <a:srgbClr val="80008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1"/>
          <p:cNvSpPr/>
          <p:nvPr/>
        </p:nvSpPr>
        <p:spPr>
          <a:xfrm>
            <a:off x="2191385" y="3774440"/>
            <a:ext cx="1503680" cy="605155"/>
          </a:xfrm>
          <a:prstGeom prst="parallelogram">
            <a:avLst>
              <a:gd name="adj" fmla="val 25000"/>
            </a:avLst>
          </a:prstGeom>
          <a:solidFill>
            <a:srgbClr val="CC33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1"/>
          <p:cNvSpPr/>
          <p:nvPr/>
        </p:nvSpPr>
        <p:spPr>
          <a:xfrm>
            <a:off x="3758565" y="3774440"/>
            <a:ext cx="1503680" cy="605155"/>
          </a:xfrm>
          <a:prstGeom prst="parallelogram">
            <a:avLst>
              <a:gd name="adj" fmla="val 25000"/>
            </a:avLst>
          </a:prstGeom>
          <a:solidFill>
            <a:srgbClr val="FF33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1"/>
          <p:cNvSpPr/>
          <p:nvPr/>
        </p:nvSpPr>
        <p:spPr>
          <a:xfrm>
            <a:off x="5326380" y="3774440"/>
            <a:ext cx="1503680" cy="605155"/>
          </a:xfrm>
          <a:prstGeom prst="parallelogram">
            <a:avLst>
              <a:gd name="adj" fmla="val 25000"/>
            </a:avLst>
          </a:prstGeom>
          <a:solidFill>
            <a:srgbClr val="FF66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1"/>
          <p:cNvSpPr/>
          <p:nvPr/>
        </p:nvSpPr>
        <p:spPr>
          <a:xfrm>
            <a:off x="6893560" y="3774440"/>
            <a:ext cx="1503680" cy="605155"/>
          </a:xfrm>
          <a:prstGeom prst="parallelogram">
            <a:avLst>
              <a:gd name="adj" fmla="val 25000"/>
            </a:avLst>
          </a:prstGeom>
          <a:solidFill>
            <a:srgbClr val="FF93B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1"/>
          <p:cNvSpPr/>
          <p:nvPr/>
        </p:nvSpPr>
        <p:spPr>
          <a:xfrm>
            <a:off x="8461375" y="3774440"/>
            <a:ext cx="1503680" cy="605155"/>
          </a:xfrm>
          <a:prstGeom prst="parallelogram">
            <a:avLst>
              <a:gd name="adj" fmla="val 25000"/>
            </a:avLst>
          </a:prstGeom>
          <a:solidFill>
            <a:srgbClr val="F0CBC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1"/>
          <p:cNvSpPr/>
          <p:nvPr/>
        </p:nvSpPr>
        <p:spPr>
          <a:xfrm>
            <a:off x="10028555" y="3774440"/>
            <a:ext cx="2907600" cy="605100"/>
          </a:xfrm>
          <a:prstGeom prst="parallelogram">
            <a:avLst>
              <a:gd name="adj" fmla="val 25000"/>
            </a:avLst>
          </a:prstGeom>
          <a:solidFill>
            <a:srgbClr val="FAED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7" name="Google Shape;177;p21"/>
          <p:cNvCxnSpPr>
            <a:endCxn id="171" idx="0"/>
          </p:cNvCxnSpPr>
          <p:nvPr/>
        </p:nvCxnSpPr>
        <p:spPr>
          <a:xfrm>
            <a:off x="2942025" y="2932340"/>
            <a:ext cx="1200" cy="842100"/>
          </a:xfrm>
          <a:prstGeom prst="straightConnector1">
            <a:avLst/>
          </a:prstGeom>
          <a:noFill/>
          <a:ln w="19050" cap="flat" cmpd="sng">
            <a:solidFill>
              <a:srgbClr val="FF339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8" name="Google Shape;178;p21"/>
          <p:cNvSpPr txBox="1"/>
          <p:nvPr/>
        </p:nvSpPr>
        <p:spPr>
          <a:xfrm>
            <a:off x="1079975" y="2179050"/>
            <a:ext cx="2725800" cy="7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chemeClr val="dk1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기획 및 개발 환경 구성 </a:t>
            </a:r>
            <a:endParaRPr sz="1800" dirty="0">
              <a:solidFill>
                <a:schemeClr val="dk1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chemeClr val="dk1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기술 </a:t>
            </a:r>
            <a:r>
              <a:rPr lang="ko-KR" sz="1800" dirty="0" err="1">
                <a:solidFill>
                  <a:schemeClr val="dk1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스택</a:t>
            </a:r>
            <a:r>
              <a:rPr lang="ko-KR" sz="1800" dirty="0">
                <a:solidFill>
                  <a:schemeClr val="dk1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 학습 기간</a:t>
            </a:r>
            <a:endParaRPr sz="1800" dirty="0">
              <a:solidFill>
                <a:schemeClr val="dk1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</p:txBody>
      </p:sp>
      <p:cxnSp>
        <p:nvCxnSpPr>
          <p:cNvPr id="179" name="Google Shape;179;p21"/>
          <p:cNvCxnSpPr/>
          <p:nvPr/>
        </p:nvCxnSpPr>
        <p:spPr>
          <a:xfrm>
            <a:off x="1275715" y="2889250"/>
            <a:ext cx="2334300" cy="1800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0" name="Google Shape;180;p21"/>
          <p:cNvCxnSpPr/>
          <p:nvPr/>
        </p:nvCxnSpPr>
        <p:spPr>
          <a:xfrm>
            <a:off x="4536440" y="2903220"/>
            <a:ext cx="2334260" cy="1905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1" name="Google Shape;181;p21"/>
          <p:cNvCxnSpPr/>
          <p:nvPr/>
        </p:nvCxnSpPr>
        <p:spPr>
          <a:xfrm>
            <a:off x="8644255" y="2898775"/>
            <a:ext cx="2334260" cy="1905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2" name="Google Shape;182;p21"/>
          <p:cNvCxnSpPr/>
          <p:nvPr/>
        </p:nvCxnSpPr>
        <p:spPr>
          <a:xfrm>
            <a:off x="2425700" y="5247005"/>
            <a:ext cx="2334260" cy="1905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3" name="Google Shape;183;p21"/>
          <p:cNvCxnSpPr/>
          <p:nvPr/>
        </p:nvCxnSpPr>
        <p:spPr>
          <a:xfrm>
            <a:off x="7022465" y="5189220"/>
            <a:ext cx="2334260" cy="1905"/>
          </a:xfrm>
          <a:prstGeom prst="straightConnector1">
            <a:avLst/>
          </a:prstGeom>
          <a:noFill/>
          <a:ln w="9525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4" name="Google Shape;184;p21"/>
          <p:cNvSpPr txBox="1"/>
          <p:nvPr/>
        </p:nvSpPr>
        <p:spPr>
          <a:xfrm>
            <a:off x="2014825" y="5278750"/>
            <a:ext cx="3156000" cy="7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chemeClr val="dk1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기본 기능 개발 단계</a:t>
            </a:r>
            <a:endParaRPr sz="1800" dirty="0">
              <a:solidFill>
                <a:schemeClr val="dk1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chemeClr val="dk1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로그인 회원가입 </a:t>
            </a:r>
            <a:r>
              <a:rPr lang="ko-KR" sz="1800" dirty="0" err="1">
                <a:solidFill>
                  <a:schemeClr val="dk1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메인페이지</a:t>
            </a:r>
            <a:endParaRPr sz="1800" dirty="0">
              <a:solidFill>
                <a:schemeClr val="dk1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1"/>
          <p:cNvSpPr txBox="1"/>
          <p:nvPr/>
        </p:nvSpPr>
        <p:spPr>
          <a:xfrm>
            <a:off x="8644225" y="2179050"/>
            <a:ext cx="2334300" cy="8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chemeClr val="dk1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배포 단계</a:t>
            </a:r>
            <a:endParaRPr sz="1800" dirty="0">
              <a:solidFill>
                <a:schemeClr val="dk1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chemeClr val="dk1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AWS 배포 QA</a:t>
            </a:r>
            <a:endParaRPr sz="1800" dirty="0">
              <a:solidFill>
                <a:schemeClr val="dk1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186" name="Google Shape;186;p21"/>
          <p:cNvSpPr txBox="1"/>
          <p:nvPr/>
        </p:nvSpPr>
        <p:spPr>
          <a:xfrm>
            <a:off x="4427225" y="1940600"/>
            <a:ext cx="25527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chemeClr val="dk1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추가 기능 개발 단계</a:t>
            </a:r>
            <a:endParaRPr sz="1800" dirty="0">
              <a:solidFill>
                <a:schemeClr val="dk1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chemeClr val="dk1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게시물 </a:t>
            </a:r>
            <a:r>
              <a:rPr lang="ko-KR" sz="1800" dirty="0" err="1">
                <a:solidFill>
                  <a:schemeClr val="dk1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펫</a:t>
            </a:r>
            <a:r>
              <a:rPr lang="ko-KR" sz="1800" dirty="0">
                <a:solidFill>
                  <a:schemeClr val="dk1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 사용자</a:t>
            </a:r>
            <a:endParaRPr sz="1800" dirty="0">
              <a:solidFill>
                <a:schemeClr val="dk1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chemeClr val="dk1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해시태그 검색기능</a:t>
            </a:r>
            <a:endParaRPr sz="1800" dirty="0">
              <a:solidFill>
                <a:schemeClr val="dk1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187" name="Google Shape;187;p21"/>
          <p:cNvSpPr txBox="1"/>
          <p:nvPr/>
        </p:nvSpPr>
        <p:spPr>
          <a:xfrm>
            <a:off x="6563450" y="5248925"/>
            <a:ext cx="3252300" cy="11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chemeClr val="dk1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세부 기능 개발 단계</a:t>
            </a:r>
            <a:endParaRPr sz="1800" dirty="0">
              <a:solidFill>
                <a:schemeClr val="dk1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 err="1">
                <a:solidFill>
                  <a:schemeClr val="dk1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댓글</a:t>
            </a:r>
            <a:r>
              <a:rPr lang="ko-KR" sz="1800" dirty="0">
                <a:solidFill>
                  <a:schemeClr val="dk1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 </a:t>
            </a:r>
            <a:r>
              <a:rPr lang="ko-KR" sz="1800" dirty="0" err="1">
                <a:solidFill>
                  <a:schemeClr val="dk1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팔로워</a:t>
            </a:r>
            <a:r>
              <a:rPr lang="ko-KR" sz="1800" dirty="0">
                <a:solidFill>
                  <a:schemeClr val="dk1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 </a:t>
            </a:r>
            <a:r>
              <a:rPr lang="ko-KR" sz="1800" dirty="0" err="1">
                <a:solidFill>
                  <a:schemeClr val="dk1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팔로잉</a:t>
            </a:r>
            <a:endParaRPr sz="1800" dirty="0">
              <a:solidFill>
                <a:schemeClr val="dk1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dirty="0">
                <a:solidFill>
                  <a:schemeClr val="dk1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파일업로드 </a:t>
            </a:r>
            <a:r>
              <a:rPr lang="ko-KR" sz="1800" dirty="0" err="1">
                <a:solidFill>
                  <a:schemeClr val="dk1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반응형</a:t>
            </a:r>
            <a:endParaRPr sz="1800" dirty="0">
              <a:solidFill>
                <a:schemeClr val="dk1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pic>
        <p:nvPicPr>
          <p:cNvPr id="188" name="Google Shape;18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0" y="-24099"/>
            <a:ext cx="12187910" cy="22816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" name="Google Shape;189;p21"/>
          <p:cNvCxnSpPr/>
          <p:nvPr/>
        </p:nvCxnSpPr>
        <p:spPr>
          <a:xfrm>
            <a:off x="6345555" y="2905125"/>
            <a:ext cx="1200" cy="842100"/>
          </a:xfrm>
          <a:prstGeom prst="straightConnector1">
            <a:avLst/>
          </a:prstGeom>
          <a:noFill/>
          <a:ln w="19050" cap="flat" cmpd="sng">
            <a:solidFill>
              <a:srgbClr val="FF339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0" name="Google Shape;190;p21"/>
          <p:cNvCxnSpPr/>
          <p:nvPr/>
        </p:nvCxnSpPr>
        <p:spPr>
          <a:xfrm>
            <a:off x="4394835" y="4375150"/>
            <a:ext cx="1270" cy="842010"/>
          </a:xfrm>
          <a:prstGeom prst="straightConnector1">
            <a:avLst/>
          </a:prstGeom>
          <a:noFill/>
          <a:ln w="19050" cap="flat" cmpd="sng">
            <a:solidFill>
              <a:srgbClr val="FF339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1" name="Google Shape;191;p21"/>
          <p:cNvCxnSpPr/>
          <p:nvPr/>
        </p:nvCxnSpPr>
        <p:spPr>
          <a:xfrm>
            <a:off x="9213215" y="2926542"/>
            <a:ext cx="1270" cy="842010"/>
          </a:xfrm>
          <a:prstGeom prst="straightConnector1">
            <a:avLst/>
          </a:prstGeom>
          <a:noFill/>
          <a:ln w="19050" cap="flat" cmpd="sng">
            <a:solidFill>
              <a:srgbClr val="FF3399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2" name="Google Shape;192;p21"/>
          <p:cNvCxnSpPr/>
          <p:nvPr/>
        </p:nvCxnSpPr>
        <p:spPr>
          <a:xfrm>
            <a:off x="7292975" y="4360056"/>
            <a:ext cx="1270" cy="842010"/>
          </a:xfrm>
          <a:prstGeom prst="straightConnector1">
            <a:avLst/>
          </a:prstGeom>
          <a:noFill/>
          <a:ln w="19050" cap="flat" cmpd="sng">
            <a:solidFill>
              <a:srgbClr val="FF339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3" name="Google Shape;193;p21"/>
          <p:cNvSpPr/>
          <p:nvPr/>
        </p:nvSpPr>
        <p:spPr>
          <a:xfrm>
            <a:off x="0" y="505314"/>
            <a:ext cx="5818094" cy="659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rgbClr val="E14D79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3. </a:t>
            </a:r>
            <a:r>
              <a:rPr lang="ko-KR" sz="2800" b="1" dirty="0">
                <a:solidFill>
                  <a:srgbClr val="E14D79"/>
                </a:solidFill>
                <a:latin typeface="1훈떡볶이 R" pitchFamily="18" charset="-127"/>
                <a:ea typeface="1훈떡볶이 R" pitchFamily="18" charset="-127"/>
                <a:cs typeface="Jua"/>
                <a:sym typeface="Jua"/>
              </a:rPr>
              <a:t>프로젝트 수행 과정 - Process</a:t>
            </a:r>
            <a:endParaRPr sz="2800" b="1" dirty="0">
              <a:solidFill>
                <a:srgbClr val="E14D79"/>
              </a:solidFill>
              <a:latin typeface="1훈떡볶이 R" pitchFamily="18" charset="-127"/>
              <a:ea typeface="1훈떡볶이 R" pitchFamily="18" charset="-127"/>
              <a:cs typeface="Jua"/>
              <a:sym typeface="Ju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1125</Words>
  <Application>Microsoft Office PowerPoint</Application>
  <PresentationFormat>사용자 지정</PresentationFormat>
  <Paragraphs>157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굴림</vt:lpstr>
      <vt:lpstr>Arial</vt:lpstr>
      <vt:lpstr>Short Stack</vt:lpstr>
      <vt:lpstr>1훈떡볶이 R</vt:lpstr>
      <vt:lpstr>Jua</vt:lpstr>
      <vt:lpstr>맑은 고딕</vt:lpstr>
      <vt:lpstr>Acme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namdh0911@outlook.kr</cp:lastModifiedBy>
  <cp:revision>3</cp:revision>
  <dcterms:modified xsi:type="dcterms:W3CDTF">2020-03-02T23:55:12Z</dcterms:modified>
</cp:coreProperties>
</file>